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theme/themeOverride2.xml" ContentType="application/vnd.openxmlformats-officedocument.themeOverride+xml"/>
  <Override PartName="/ppt/notesSlides/notesSlide2.xml" ContentType="application/vnd.openxmlformats-officedocument.presentationml.notesSlide+xml"/>
  <Override PartName="/ppt/theme/themeOverride3.xml" ContentType="application/vnd.openxmlformats-officedocument.themeOverride+xml"/>
  <Override PartName="/ppt/notesSlides/notesSlide3.xml" ContentType="application/vnd.openxmlformats-officedocument.presentationml.notesSlide+xml"/>
  <Override PartName="/ppt/theme/themeOverride4.xml" ContentType="application/vnd.openxmlformats-officedocument.themeOverride+xml"/>
  <Override PartName="/ppt/notesSlides/notesSlide4.xml" ContentType="application/vnd.openxmlformats-officedocument.presentationml.notesSlide+xml"/>
  <Override PartName="/ppt/theme/themeOverride5.xml" ContentType="application/vnd.openxmlformats-officedocument.themeOverride+xml"/>
  <Override PartName="/ppt/notesSlides/notesSlide5.xml" ContentType="application/vnd.openxmlformats-officedocument.presentationml.notesSlide+xml"/>
  <Override PartName="/ppt/theme/themeOverride6.xml" ContentType="application/vnd.openxmlformats-officedocument.themeOverride+xml"/>
  <Override PartName="/ppt/notesSlides/notesSlide6.xml" ContentType="application/vnd.openxmlformats-officedocument.presentationml.notesSlide+xml"/>
  <Override PartName="/ppt/theme/themeOverride7.xml" ContentType="application/vnd.openxmlformats-officedocument.themeOverride+xml"/>
  <Override PartName="/ppt/notesSlides/notesSlide7.xml" ContentType="application/vnd.openxmlformats-officedocument.presentationml.notesSlide+xml"/>
  <Override PartName="/ppt/theme/themeOverride8.xml" ContentType="application/vnd.openxmlformats-officedocument.themeOverride+xml"/>
  <Override PartName="/ppt/notesSlides/notesSlide8.xml" ContentType="application/vnd.openxmlformats-officedocument.presentationml.notesSlide+xml"/>
  <Override PartName="/ppt/theme/themeOverride9.xml" ContentType="application/vnd.openxmlformats-officedocument.themeOverride+xml"/>
  <Override PartName="/ppt/notesSlides/notesSlide9.xml" ContentType="application/vnd.openxmlformats-officedocument.presentationml.notesSlide+xml"/>
  <Override PartName="/ppt/theme/themeOverride10.xml" ContentType="application/vnd.openxmlformats-officedocument.themeOverride+xml"/>
  <Override PartName="/ppt/notesSlides/notesSlide10.xml" ContentType="application/vnd.openxmlformats-officedocument.presentationml.notesSlide+xml"/>
  <Override PartName="/ppt/theme/themeOverride11.xml" ContentType="application/vnd.openxmlformats-officedocument.themeOverride+xml"/>
  <Override PartName="/ppt/notesSlides/notesSlide1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Override12.xml" ContentType="application/vnd.openxmlformats-officedocument.themeOverride+xml"/>
  <Override PartName="/ppt/notesSlides/notesSlide12.xml" ContentType="application/vnd.openxmlformats-officedocument.presentationml.notesSlide+xml"/>
  <Override PartName="/ppt/theme/themeOverride13.xml" ContentType="application/vnd.openxmlformats-officedocument.themeOverride+xml"/>
  <Override PartName="/ppt/notesSlides/notesSlide13.xml" ContentType="application/vnd.openxmlformats-officedocument.presentationml.notesSlide+xml"/>
  <Override PartName="/ppt/theme/themeOverride14.xml" ContentType="application/vnd.openxmlformats-officedocument.themeOverride+xml"/>
  <Override PartName="/ppt/notesSlides/notesSlide14.xml" ContentType="application/vnd.openxmlformats-officedocument.presentationml.notesSlide+xml"/>
  <Override PartName="/ppt/theme/themeOverride15.xml" ContentType="application/vnd.openxmlformats-officedocument.themeOverride+xml"/>
  <Override PartName="/ppt/notesSlides/notesSlide15.xml" ContentType="application/vnd.openxmlformats-officedocument.presentationml.notesSlide+xml"/>
  <Override PartName="/ppt/theme/themeOverride16.xml" ContentType="application/vnd.openxmlformats-officedocument.themeOverride+xml"/>
  <Override PartName="/ppt/notesSlides/notesSlide16.xml" ContentType="application/vnd.openxmlformats-officedocument.presentationml.notesSlide+xml"/>
  <Override PartName="/ppt/theme/themeOverride17.xml" ContentType="application/vnd.openxmlformats-officedocument.themeOverride+xml"/>
  <Override PartName="/ppt/notesSlides/notesSlide17.xml" ContentType="application/vnd.openxmlformats-officedocument.presentationml.notesSlide+xml"/>
  <Override PartName="/ppt/theme/themeOverride18.xml" ContentType="application/vnd.openxmlformats-officedocument.themeOverr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5"/>
  </p:notesMasterIdLst>
  <p:sldIdLst>
    <p:sldId id="256" r:id="rId5"/>
    <p:sldId id="257" r:id="rId6"/>
    <p:sldId id="258" r:id="rId7"/>
    <p:sldId id="260" r:id="rId8"/>
    <p:sldId id="261" r:id="rId9"/>
    <p:sldId id="259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5" r:id="rId22"/>
    <p:sldId id="273" r:id="rId23"/>
    <p:sldId id="274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FD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 showGuides="1">
      <p:cViewPr varScale="1">
        <p:scale>
          <a:sx n="118" d="100"/>
          <a:sy n="118" d="100"/>
        </p:scale>
        <p:origin x="126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63B8B83-9C08-4447-B750-2851FE740E5F}" type="doc">
      <dgm:prSet loTypeId="urn:microsoft.com/office/officeart/2005/8/layout/pyramid2" loCatId="pyramid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4741BA2-DD29-4A1F-B767-EC4A277B2D17}">
      <dgm:prSet custT="1"/>
      <dgm:spPr/>
      <dgm:t>
        <a:bodyPr/>
        <a:lstStyle/>
        <a:p>
          <a:pPr rtl="0"/>
          <a:r>
            <a:rPr lang="cs-CZ" sz="1800" b="1" dirty="0" smtClean="0"/>
            <a:t>Základní organizace Stora </a:t>
          </a:r>
          <a:r>
            <a:rPr lang="cs-CZ" sz="1800" b="1" dirty="0" err="1" smtClean="0"/>
            <a:t>Enso</a:t>
          </a:r>
          <a:r>
            <a:rPr lang="cs-CZ" sz="1800" b="1" dirty="0" smtClean="0"/>
            <a:t> </a:t>
          </a:r>
          <a:r>
            <a:rPr lang="cs-CZ" sz="1800" b="1" dirty="0" err="1" smtClean="0"/>
            <a:t>Wood</a:t>
          </a:r>
          <a:r>
            <a:rPr lang="cs-CZ" sz="1800" b="1" dirty="0" smtClean="0"/>
            <a:t> </a:t>
          </a:r>
          <a:r>
            <a:rPr lang="cs-CZ" sz="1800" b="1" dirty="0" err="1" smtClean="0"/>
            <a:t>Products</a:t>
          </a:r>
          <a:r>
            <a:rPr lang="cs-CZ" sz="1800" b="1" dirty="0" smtClean="0"/>
            <a:t> Ždírec s.r.o.</a:t>
          </a:r>
          <a:endParaRPr lang="en-US" sz="1800" b="1" dirty="0"/>
        </a:p>
      </dgm:t>
    </dgm:pt>
    <dgm:pt modelId="{0CE8B9AB-D2D9-4605-80EA-6ACAC6FC0BF2}" type="parTrans" cxnId="{5638D7D8-D67B-44EC-8603-47D97614FFAD}">
      <dgm:prSet/>
      <dgm:spPr/>
      <dgm:t>
        <a:bodyPr/>
        <a:lstStyle/>
        <a:p>
          <a:endParaRPr lang="en-US"/>
        </a:p>
      </dgm:t>
    </dgm:pt>
    <dgm:pt modelId="{2ED44E51-97B7-436B-B610-E1C5F600E7FB}" type="sibTrans" cxnId="{5638D7D8-D67B-44EC-8603-47D97614FFAD}">
      <dgm:prSet/>
      <dgm:spPr/>
      <dgm:t>
        <a:bodyPr/>
        <a:lstStyle/>
        <a:p>
          <a:endParaRPr lang="en-US"/>
        </a:p>
      </dgm:t>
    </dgm:pt>
    <dgm:pt modelId="{C1D8B7C5-7A10-4A2E-8111-6245FCD8EDB2}">
      <dgm:prSet/>
      <dgm:spPr/>
      <dgm:t>
        <a:bodyPr/>
        <a:lstStyle/>
        <a:p>
          <a:pPr rtl="0"/>
          <a:r>
            <a:rPr lang="cs-CZ" smtClean="0"/>
            <a:t>Odborový svaz pracovníků dřevozpracujících odvětví, lesního a vodního hospodářství v České republice</a:t>
          </a:r>
          <a:endParaRPr lang="en-US"/>
        </a:p>
      </dgm:t>
    </dgm:pt>
    <dgm:pt modelId="{6F57F016-81D4-489A-B63B-AE27F7BCBA08}" type="parTrans" cxnId="{359FF9A5-E30F-463B-A5F0-285C981279FF}">
      <dgm:prSet/>
      <dgm:spPr/>
      <dgm:t>
        <a:bodyPr/>
        <a:lstStyle/>
        <a:p>
          <a:endParaRPr lang="en-US"/>
        </a:p>
      </dgm:t>
    </dgm:pt>
    <dgm:pt modelId="{55E3B298-2695-40DF-AE44-768D86EA237E}" type="sibTrans" cxnId="{359FF9A5-E30F-463B-A5F0-285C981279FF}">
      <dgm:prSet/>
      <dgm:spPr/>
      <dgm:t>
        <a:bodyPr/>
        <a:lstStyle/>
        <a:p>
          <a:endParaRPr lang="en-US"/>
        </a:p>
      </dgm:t>
    </dgm:pt>
    <dgm:pt modelId="{46BEB2A5-3278-4016-9F6E-6665AA9BC9E9}">
      <dgm:prSet/>
      <dgm:spPr/>
      <dgm:t>
        <a:bodyPr/>
        <a:lstStyle/>
        <a:p>
          <a:pPr rtl="0"/>
          <a:r>
            <a:rPr lang="cs-CZ" smtClean="0"/>
            <a:t>Českomoravská konfederace odborových svazů</a:t>
          </a:r>
          <a:endParaRPr lang="en-US"/>
        </a:p>
      </dgm:t>
    </dgm:pt>
    <dgm:pt modelId="{1C594324-2FE6-4A87-886F-2DA9C1AB1ECE}" type="parTrans" cxnId="{F1E4923C-8126-44D1-904D-F3A4FD059CE9}">
      <dgm:prSet/>
      <dgm:spPr/>
      <dgm:t>
        <a:bodyPr/>
        <a:lstStyle/>
        <a:p>
          <a:endParaRPr lang="en-US"/>
        </a:p>
      </dgm:t>
    </dgm:pt>
    <dgm:pt modelId="{813203CA-A941-42D2-A97C-603A6181B32B}" type="sibTrans" cxnId="{F1E4923C-8126-44D1-904D-F3A4FD059CE9}">
      <dgm:prSet/>
      <dgm:spPr/>
      <dgm:t>
        <a:bodyPr/>
        <a:lstStyle/>
        <a:p>
          <a:endParaRPr lang="en-US"/>
        </a:p>
      </dgm:t>
    </dgm:pt>
    <dgm:pt modelId="{29E1B569-00A6-415C-ABA0-69F9722BFD34}" type="pres">
      <dgm:prSet presAssocID="{063B8B83-9C08-4447-B750-2851FE740E5F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en-US"/>
        </a:p>
      </dgm:t>
    </dgm:pt>
    <dgm:pt modelId="{62E2BBBC-5150-4497-9796-50CC70E88DEB}" type="pres">
      <dgm:prSet presAssocID="{063B8B83-9C08-4447-B750-2851FE740E5F}" presName="pyramid" presStyleLbl="node1" presStyleIdx="0" presStyleCnt="1"/>
      <dgm:spPr/>
    </dgm:pt>
    <dgm:pt modelId="{1E992FA3-F84D-46BA-A68B-3E8967F98AFB}" type="pres">
      <dgm:prSet presAssocID="{063B8B83-9C08-4447-B750-2851FE740E5F}" presName="theList" presStyleCnt="0"/>
      <dgm:spPr/>
    </dgm:pt>
    <dgm:pt modelId="{A0E56B03-4CE3-45F2-8E30-F2AA888D902C}" type="pres">
      <dgm:prSet presAssocID="{34741BA2-DD29-4A1F-B767-EC4A277B2D17}" presName="aNode" presStyleLbl="fg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76C85A5-DB95-4E12-A0B6-E25866678200}" type="pres">
      <dgm:prSet presAssocID="{34741BA2-DD29-4A1F-B767-EC4A277B2D17}" presName="aSpace" presStyleCnt="0"/>
      <dgm:spPr/>
    </dgm:pt>
    <dgm:pt modelId="{EBAC6529-799A-4615-AB90-280833F17206}" type="pres">
      <dgm:prSet presAssocID="{C1D8B7C5-7A10-4A2E-8111-6245FCD8EDB2}" presName="aNode" presStyleLbl="fg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1486B17-C0AF-4117-B948-C2DDBCB49A36}" type="pres">
      <dgm:prSet presAssocID="{C1D8B7C5-7A10-4A2E-8111-6245FCD8EDB2}" presName="aSpace" presStyleCnt="0"/>
      <dgm:spPr/>
    </dgm:pt>
    <dgm:pt modelId="{EE1C32FC-FA68-4A95-A596-9C10B0C05A8C}" type="pres">
      <dgm:prSet presAssocID="{46BEB2A5-3278-4016-9F6E-6665AA9BC9E9}" presName="aNode" presStyleLbl="fg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192829-BCD4-4A92-B536-68D696D21E3B}" type="pres">
      <dgm:prSet presAssocID="{46BEB2A5-3278-4016-9F6E-6665AA9BC9E9}" presName="aSpace" presStyleCnt="0"/>
      <dgm:spPr/>
    </dgm:pt>
  </dgm:ptLst>
  <dgm:cxnLst>
    <dgm:cxn modelId="{359FF9A5-E30F-463B-A5F0-285C981279FF}" srcId="{063B8B83-9C08-4447-B750-2851FE740E5F}" destId="{C1D8B7C5-7A10-4A2E-8111-6245FCD8EDB2}" srcOrd="1" destOrd="0" parTransId="{6F57F016-81D4-489A-B63B-AE27F7BCBA08}" sibTransId="{55E3B298-2695-40DF-AE44-768D86EA237E}"/>
    <dgm:cxn modelId="{5638D7D8-D67B-44EC-8603-47D97614FFAD}" srcId="{063B8B83-9C08-4447-B750-2851FE740E5F}" destId="{34741BA2-DD29-4A1F-B767-EC4A277B2D17}" srcOrd="0" destOrd="0" parTransId="{0CE8B9AB-D2D9-4605-80EA-6ACAC6FC0BF2}" sibTransId="{2ED44E51-97B7-436B-B610-E1C5F600E7FB}"/>
    <dgm:cxn modelId="{EF86C495-F9F3-469A-94B4-0DED19113D7E}" type="presOf" srcId="{C1D8B7C5-7A10-4A2E-8111-6245FCD8EDB2}" destId="{EBAC6529-799A-4615-AB90-280833F17206}" srcOrd="0" destOrd="0" presId="urn:microsoft.com/office/officeart/2005/8/layout/pyramid2"/>
    <dgm:cxn modelId="{F1B8AB5B-8ABE-40C6-BF62-62958D272F3D}" type="presOf" srcId="{34741BA2-DD29-4A1F-B767-EC4A277B2D17}" destId="{A0E56B03-4CE3-45F2-8E30-F2AA888D902C}" srcOrd="0" destOrd="0" presId="urn:microsoft.com/office/officeart/2005/8/layout/pyramid2"/>
    <dgm:cxn modelId="{05961982-A3BC-4F63-9880-EA57DADC3D08}" type="presOf" srcId="{46BEB2A5-3278-4016-9F6E-6665AA9BC9E9}" destId="{EE1C32FC-FA68-4A95-A596-9C10B0C05A8C}" srcOrd="0" destOrd="0" presId="urn:microsoft.com/office/officeart/2005/8/layout/pyramid2"/>
    <dgm:cxn modelId="{943AEAD5-B6C5-4689-B2B7-21A55CBBD564}" type="presOf" srcId="{063B8B83-9C08-4447-B750-2851FE740E5F}" destId="{29E1B569-00A6-415C-ABA0-69F9722BFD34}" srcOrd="0" destOrd="0" presId="urn:microsoft.com/office/officeart/2005/8/layout/pyramid2"/>
    <dgm:cxn modelId="{F1E4923C-8126-44D1-904D-F3A4FD059CE9}" srcId="{063B8B83-9C08-4447-B750-2851FE740E5F}" destId="{46BEB2A5-3278-4016-9F6E-6665AA9BC9E9}" srcOrd="2" destOrd="0" parTransId="{1C594324-2FE6-4A87-886F-2DA9C1AB1ECE}" sibTransId="{813203CA-A941-42D2-A97C-603A6181B32B}"/>
    <dgm:cxn modelId="{2DD563F7-47E9-4A68-9BD6-DDA122E680E2}" type="presParOf" srcId="{29E1B569-00A6-415C-ABA0-69F9722BFD34}" destId="{62E2BBBC-5150-4497-9796-50CC70E88DEB}" srcOrd="0" destOrd="0" presId="urn:microsoft.com/office/officeart/2005/8/layout/pyramid2"/>
    <dgm:cxn modelId="{9D597D0E-75B3-45AF-975E-E9D2DD589CA3}" type="presParOf" srcId="{29E1B569-00A6-415C-ABA0-69F9722BFD34}" destId="{1E992FA3-F84D-46BA-A68B-3E8967F98AFB}" srcOrd="1" destOrd="0" presId="urn:microsoft.com/office/officeart/2005/8/layout/pyramid2"/>
    <dgm:cxn modelId="{6686DD5D-A6D7-412A-B87B-F97E260542E4}" type="presParOf" srcId="{1E992FA3-F84D-46BA-A68B-3E8967F98AFB}" destId="{A0E56B03-4CE3-45F2-8E30-F2AA888D902C}" srcOrd="0" destOrd="0" presId="urn:microsoft.com/office/officeart/2005/8/layout/pyramid2"/>
    <dgm:cxn modelId="{992A037A-0FD5-4CCA-A358-B9FE32C8399C}" type="presParOf" srcId="{1E992FA3-F84D-46BA-A68B-3E8967F98AFB}" destId="{476C85A5-DB95-4E12-A0B6-E25866678200}" srcOrd="1" destOrd="0" presId="urn:microsoft.com/office/officeart/2005/8/layout/pyramid2"/>
    <dgm:cxn modelId="{9A165AEA-CFD3-457C-82C7-9525A34CDBB7}" type="presParOf" srcId="{1E992FA3-F84D-46BA-A68B-3E8967F98AFB}" destId="{EBAC6529-799A-4615-AB90-280833F17206}" srcOrd="2" destOrd="0" presId="urn:microsoft.com/office/officeart/2005/8/layout/pyramid2"/>
    <dgm:cxn modelId="{ED603BF9-DE92-4CAC-8619-2AF0D71F9BFD}" type="presParOf" srcId="{1E992FA3-F84D-46BA-A68B-3E8967F98AFB}" destId="{A1486B17-C0AF-4117-B948-C2DDBCB49A36}" srcOrd="3" destOrd="0" presId="urn:microsoft.com/office/officeart/2005/8/layout/pyramid2"/>
    <dgm:cxn modelId="{31BAD5EE-A70D-4A55-93DB-979F078C2393}" type="presParOf" srcId="{1E992FA3-F84D-46BA-A68B-3E8967F98AFB}" destId="{EE1C32FC-FA68-4A95-A596-9C10B0C05A8C}" srcOrd="4" destOrd="0" presId="urn:microsoft.com/office/officeart/2005/8/layout/pyramid2"/>
    <dgm:cxn modelId="{DD7E1077-46E1-4A3F-9EF3-724E4226BD2A}" type="presParOf" srcId="{1E992FA3-F84D-46BA-A68B-3E8967F98AFB}" destId="{A4192829-BCD4-4A92-B536-68D696D21E3B}" srcOrd="5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364D406-9D04-42BF-A899-B4383B160866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1553DF-33E6-4136-8E9F-665ACCC67A97}">
      <dgm:prSet/>
      <dgm:spPr/>
      <dgm:t>
        <a:bodyPr/>
        <a:lstStyle/>
        <a:p>
          <a:pPr rtl="0"/>
          <a:r>
            <a:rPr lang="cs-CZ" noProof="0" dirty="0" smtClean="0"/>
            <a:t>Kontaktujte nás</a:t>
          </a:r>
          <a:endParaRPr lang="cs-CZ" noProof="0" dirty="0"/>
        </a:p>
      </dgm:t>
    </dgm:pt>
    <dgm:pt modelId="{0FB0B9AF-80C6-4C14-BC50-5EBE9C093F3D}" type="parTrans" cxnId="{14D35CBC-B2F2-4F3F-81DC-4B6FDF15798F}">
      <dgm:prSet/>
      <dgm:spPr/>
      <dgm:t>
        <a:bodyPr/>
        <a:lstStyle/>
        <a:p>
          <a:endParaRPr lang="en-US"/>
        </a:p>
      </dgm:t>
    </dgm:pt>
    <dgm:pt modelId="{955854E5-A390-4943-BE25-EE7405B3E963}" type="sibTrans" cxnId="{14D35CBC-B2F2-4F3F-81DC-4B6FDF15798F}">
      <dgm:prSet/>
      <dgm:spPr/>
      <dgm:t>
        <a:bodyPr/>
        <a:lstStyle/>
        <a:p>
          <a:endParaRPr lang="en-US"/>
        </a:p>
      </dgm:t>
    </dgm:pt>
    <dgm:pt modelId="{5F8B77B7-EE09-48A2-A8A0-CA9D6FBAF421}">
      <dgm:prSet/>
      <dgm:spPr/>
      <dgm:t>
        <a:bodyPr/>
        <a:lstStyle/>
        <a:p>
          <a:pPr rtl="0"/>
          <a:r>
            <a:rPr lang="cs-CZ" smtClean="0"/>
            <a:t>Vyplňte přihlášku</a:t>
          </a:r>
          <a:endParaRPr lang="en-US"/>
        </a:p>
      </dgm:t>
    </dgm:pt>
    <dgm:pt modelId="{F4644334-6B12-49B9-882D-0D1440E1E998}" type="parTrans" cxnId="{E1B9B033-C686-483E-A85C-93CC22B58CC8}">
      <dgm:prSet/>
      <dgm:spPr/>
      <dgm:t>
        <a:bodyPr/>
        <a:lstStyle/>
        <a:p>
          <a:endParaRPr lang="en-US"/>
        </a:p>
      </dgm:t>
    </dgm:pt>
    <dgm:pt modelId="{6735CFE0-EBF3-4211-ADBF-586D58042A43}" type="sibTrans" cxnId="{E1B9B033-C686-483E-A85C-93CC22B58CC8}">
      <dgm:prSet/>
      <dgm:spPr/>
      <dgm:t>
        <a:bodyPr/>
        <a:lstStyle/>
        <a:p>
          <a:endParaRPr lang="en-US"/>
        </a:p>
      </dgm:t>
    </dgm:pt>
    <dgm:pt modelId="{2AA8DC7C-5246-431F-AF54-128C7BAB8FBF}">
      <dgm:prSet/>
      <dgm:spPr/>
      <dgm:t>
        <a:bodyPr/>
        <a:lstStyle/>
        <a:p>
          <a:pPr rtl="0"/>
          <a:r>
            <a:rPr lang="cs-CZ" dirty="0" smtClean="0"/>
            <a:t>Staňte se členem Odborů</a:t>
          </a:r>
          <a:endParaRPr lang="en-US" dirty="0"/>
        </a:p>
      </dgm:t>
    </dgm:pt>
    <dgm:pt modelId="{4499CE8A-5031-4422-93B3-0B073936B676}" type="parTrans" cxnId="{0FC0A674-A958-4ED0-A3F5-26F0B4F2709D}">
      <dgm:prSet/>
      <dgm:spPr/>
      <dgm:t>
        <a:bodyPr/>
        <a:lstStyle/>
        <a:p>
          <a:endParaRPr lang="en-US"/>
        </a:p>
      </dgm:t>
    </dgm:pt>
    <dgm:pt modelId="{10A9C6B3-C551-4062-A8CC-3B6514199379}" type="sibTrans" cxnId="{0FC0A674-A958-4ED0-A3F5-26F0B4F2709D}">
      <dgm:prSet/>
      <dgm:spPr/>
      <dgm:t>
        <a:bodyPr/>
        <a:lstStyle/>
        <a:p>
          <a:endParaRPr lang="en-US"/>
        </a:p>
      </dgm:t>
    </dgm:pt>
    <dgm:pt modelId="{5C197DF2-0F01-4466-949C-F5E2B2BBB3B2}" type="pres">
      <dgm:prSet presAssocID="{5364D406-9D04-42BF-A899-B4383B160866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8F4941ED-33E8-4663-9AC7-E2AF2D41BB60}" type="pres">
      <dgm:prSet presAssocID="{5364D406-9D04-42BF-A899-B4383B160866}" presName="dummyMaxCanvas" presStyleCnt="0">
        <dgm:presLayoutVars/>
      </dgm:prSet>
      <dgm:spPr/>
    </dgm:pt>
    <dgm:pt modelId="{C27771BE-1EF3-4CF2-B2F2-FDC340C5D4FD}" type="pres">
      <dgm:prSet presAssocID="{5364D406-9D04-42BF-A899-B4383B160866}" presName="ThreeNodes_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73BA81-21D0-4377-B5E5-6799ABC88E4F}" type="pres">
      <dgm:prSet presAssocID="{5364D406-9D04-42BF-A899-B4383B160866}" presName="ThreeNodes_2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1DA2F8-1729-477F-B932-375593111F29}" type="pres">
      <dgm:prSet presAssocID="{5364D406-9D04-42BF-A899-B4383B160866}" presName="ThreeNodes_3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12573C6-295B-45B3-8B6B-5376F167F513}" type="pres">
      <dgm:prSet presAssocID="{5364D406-9D04-42BF-A899-B4383B160866}" presName="ThreeConn_1-2" presStyleLbl="f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F80388-B74A-44F9-AB32-C77E8D6EC18F}" type="pres">
      <dgm:prSet presAssocID="{5364D406-9D04-42BF-A899-B4383B160866}" presName="ThreeConn_2-3" presStyleLbl="f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9DB7CC5-918F-46E6-8444-4E362542D201}" type="pres">
      <dgm:prSet presAssocID="{5364D406-9D04-42BF-A899-B4383B160866}" presName="ThreeNodes_1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6219AB-EE50-4673-A911-B24BDA780F5E}" type="pres">
      <dgm:prSet presAssocID="{5364D406-9D04-42BF-A899-B4383B160866}" presName="ThreeNodes_2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AAD381B-13CD-4FC3-92E9-261DCE3650F0}" type="pres">
      <dgm:prSet presAssocID="{5364D406-9D04-42BF-A899-B4383B160866}" presName="ThreeNodes_3_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4D35CBC-B2F2-4F3F-81DC-4B6FDF15798F}" srcId="{5364D406-9D04-42BF-A899-B4383B160866}" destId="{761553DF-33E6-4136-8E9F-665ACCC67A97}" srcOrd="0" destOrd="0" parTransId="{0FB0B9AF-80C6-4C14-BC50-5EBE9C093F3D}" sibTransId="{955854E5-A390-4943-BE25-EE7405B3E963}"/>
    <dgm:cxn modelId="{0FC0A674-A958-4ED0-A3F5-26F0B4F2709D}" srcId="{5364D406-9D04-42BF-A899-B4383B160866}" destId="{2AA8DC7C-5246-431F-AF54-128C7BAB8FBF}" srcOrd="2" destOrd="0" parTransId="{4499CE8A-5031-4422-93B3-0B073936B676}" sibTransId="{10A9C6B3-C551-4062-A8CC-3B6514199379}"/>
    <dgm:cxn modelId="{EF493B1E-F790-49FA-98D9-A6627C1DC54E}" type="presOf" srcId="{5F8B77B7-EE09-48A2-A8A0-CA9D6FBAF421}" destId="{B373BA81-21D0-4377-B5E5-6799ABC88E4F}" srcOrd="0" destOrd="0" presId="urn:microsoft.com/office/officeart/2005/8/layout/vProcess5"/>
    <dgm:cxn modelId="{98846227-AB49-4BB8-B473-D05D5FA8B4D9}" type="presOf" srcId="{5364D406-9D04-42BF-A899-B4383B160866}" destId="{5C197DF2-0F01-4466-949C-F5E2B2BBB3B2}" srcOrd="0" destOrd="0" presId="urn:microsoft.com/office/officeart/2005/8/layout/vProcess5"/>
    <dgm:cxn modelId="{E1B9B033-C686-483E-A85C-93CC22B58CC8}" srcId="{5364D406-9D04-42BF-A899-B4383B160866}" destId="{5F8B77B7-EE09-48A2-A8A0-CA9D6FBAF421}" srcOrd="1" destOrd="0" parTransId="{F4644334-6B12-49B9-882D-0D1440E1E998}" sibTransId="{6735CFE0-EBF3-4211-ADBF-586D58042A43}"/>
    <dgm:cxn modelId="{722305C4-32BE-4795-AB3B-B5CA1291E1D2}" type="presOf" srcId="{955854E5-A390-4943-BE25-EE7405B3E963}" destId="{512573C6-295B-45B3-8B6B-5376F167F513}" srcOrd="0" destOrd="0" presId="urn:microsoft.com/office/officeart/2005/8/layout/vProcess5"/>
    <dgm:cxn modelId="{9C2E5356-03CA-40D4-81B6-C3DFF7BF38F5}" type="presOf" srcId="{2AA8DC7C-5246-431F-AF54-128C7BAB8FBF}" destId="{671DA2F8-1729-477F-B932-375593111F29}" srcOrd="0" destOrd="0" presId="urn:microsoft.com/office/officeart/2005/8/layout/vProcess5"/>
    <dgm:cxn modelId="{C1404E2C-48B5-4BFA-9054-2832183BD9E4}" type="presOf" srcId="{6735CFE0-EBF3-4211-ADBF-586D58042A43}" destId="{04F80388-B74A-44F9-AB32-C77E8D6EC18F}" srcOrd="0" destOrd="0" presId="urn:microsoft.com/office/officeart/2005/8/layout/vProcess5"/>
    <dgm:cxn modelId="{463CAD7E-8879-4615-9FFD-D75EDE64167F}" type="presOf" srcId="{761553DF-33E6-4136-8E9F-665ACCC67A97}" destId="{89DB7CC5-918F-46E6-8444-4E362542D201}" srcOrd="1" destOrd="0" presId="urn:microsoft.com/office/officeart/2005/8/layout/vProcess5"/>
    <dgm:cxn modelId="{3AF1EBA6-D758-4423-BF09-8AEFC4A6BF31}" type="presOf" srcId="{2AA8DC7C-5246-431F-AF54-128C7BAB8FBF}" destId="{AAAD381B-13CD-4FC3-92E9-261DCE3650F0}" srcOrd="1" destOrd="0" presId="urn:microsoft.com/office/officeart/2005/8/layout/vProcess5"/>
    <dgm:cxn modelId="{D5E891C0-8A4A-4409-8268-A326F1BF1AF5}" type="presOf" srcId="{761553DF-33E6-4136-8E9F-665ACCC67A97}" destId="{C27771BE-1EF3-4CF2-B2F2-FDC340C5D4FD}" srcOrd="0" destOrd="0" presId="urn:microsoft.com/office/officeart/2005/8/layout/vProcess5"/>
    <dgm:cxn modelId="{C9B080FB-33CD-461E-815D-E01D48031E1E}" type="presOf" srcId="{5F8B77B7-EE09-48A2-A8A0-CA9D6FBAF421}" destId="{486219AB-EE50-4673-A911-B24BDA780F5E}" srcOrd="1" destOrd="0" presId="urn:microsoft.com/office/officeart/2005/8/layout/vProcess5"/>
    <dgm:cxn modelId="{A671C0BD-DBE6-4917-A690-0AA90E5E345F}" type="presParOf" srcId="{5C197DF2-0F01-4466-949C-F5E2B2BBB3B2}" destId="{8F4941ED-33E8-4663-9AC7-E2AF2D41BB60}" srcOrd="0" destOrd="0" presId="urn:microsoft.com/office/officeart/2005/8/layout/vProcess5"/>
    <dgm:cxn modelId="{FE77C579-29E7-445C-87AB-CAF0FBB62739}" type="presParOf" srcId="{5C197DF2-0F01-4466-949C-F5E2B2BBB3B2}" destId="{C27771BE-1EF3-4CF2-B2F2-FDC340C5D4FD}" srcOrd="1" destOrd="0" presId="urn:microsoft.com/office/officeart/2005/8/layout/vProcess5"/>
    <dgm:cxn modelId="{86D67BB8-2DBE-4568-B3B5-47AD6C5A84FF}" type="presParOf" srcId="{5C197DF2-0F01-4466-949C-F5E2B2BBB3B2}" destId="{B373BA81-21D0-4377-B5E5-6799ABC88E4F}" srcOrd="2" destOrd="0" presId="urn:microsoft.com/office/officeart/2005/8/layout/vProcess5"/>
    <dgm:cxn modelId="{F34FE659-F63D-48BE-AED1-96D0A5560B46}" type="presParOf" srcId="{5C197DF2-0F01-4466-949C-F5E2B2BBB3B2}" destId="{671DA2F8-1729-477F-B932-375593111F29}" srcOrd="3" destOrd="0" presId="urn:microsoft.com/office/officeart/2005/8/layout/vProcess5"/>
    <dgm:cxn modelId="{360F6565-AAFD-435E-9C34-09020BAF40F0}" type="presParOf" srcId="{5C197DF2-0F01-4466-949C-F5E2B2BBB3B2}" destId="{512573C6-295B-45B3-8B6B-5376F167F513}" srcOrd="4" destOrd="0" presId="urn:microsoft.com/office/officeart/2005/8/layout/vProcess5"/>
    <dgm:cxn modelId="{0ABFB671-33FE-459A-8D06-317074CCC9F4}" type="presParOf" srcId="{5C197DF2-0F01-4466-949C-F5E2B2BBB3B2}" destId="{04F80388-B74A-44F9-AB32-C77E8D6EC18F}" srcOrd="5" destOrd="0" presId="urn:microsoft.com/office/officeart/2005/8/layout/vProcess5"/>
    <dgm:cxn modelId="{A3814A2D-7B75-4579-A754-E6656E311662}" type="presParOf" srcId="{5C197DF2-0F01-4466-949C-F5E2B2BBB3B2}" destId="{89DB7CC5-918F-46E6-8444-4E362542D201}" srcOrd="6" destOrd="0" presId="urn:microsoft.com/office/officeart/2005/8/layout/vProcess5"/>
    <dgm:cxn modelId="{0EA259D8-DC0D-46C1-A7DF-06BB5A968BFB}" type="presParOf" srcId="{5C197DF2-0F01-4466-949C-F5E2B2BBB3B2}" destId="{486219AB-EE50-4673-A911-B24BDA780F5E}" srcOrd="7" destOrd="0" presId="urn:microsoft.com/office/officeart/2005/8/layout/vProcess5"/>
    <dgm:cxn modelId="{C8F696CB-B938-41A0-8A9E-B702B62A3E33}" type="presParOf" srcId="{5C197DF2-0F01-4466-949C-F5E2B2BBB3B2}" destId="{AAAD381B-13CD-4FC3-92E9-261DCE3650F0}" srcOrd="8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2E2BBBC-5150-4497-9796-50CC70E88DEB}">
      <dsp:nvSpPr>
        <dsp:cNvPr id="0" name=""/>
        <dsp:cNvSpPr/>
      </dsp:nvSpPr>
      <dsp:spPr>
        <a:xfrm>
          <a:off x="1786886" y="0"/>
          <a:ext cx="3960000" cy="3960000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0E56B03-4CE3-45F2-8E30-F2AA888D902C}">
      <dsp:nvSpPr>
        <dsp:cNvPr id="0" name=""/>
        <dsp:cNvSpPr/>
      </dsp:nvSpPr>
      <dsp:spPr>
        <a:xfrm>
          <a:off x="3766887" y="398126"/>
          <a:ext cx="2574000" cy="9374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800" b="1" kern="1200" dirty="0" smtClean="0"/>
            <a:t>Základní organizace Stora </a:t>
          </a:r>
          <a:r>
            <a:rPr lang="cs-CZ" sz="1800" b="1" kern="1200" dirty="0" err="1" smtClean="0"/>
            <a:t>Enso</a:t>
          </a:r>
          <a:r>
            <a:rPr lang="cs-CZ" sz="1800" b="1" kern="1200" dirty="0" smtClean="0"/>
            <a:t> </a:t>
          </a:r>
          <a:r>
            <a:rPr lang="cs-CZ" sz="1800" b="1" kern="1200" dirty="0" err="1" smtClean="0"/>
            <a:t>Wood</a:t>
          </a:r>
          <a:r>
            <a:rPr lang="cs-CZ" sz="1800" b="1" kern="1200" dirty="0" smtClean="0"/>
            <a:t> </a:t>
          </a:r>
          <a:r>
            <a:rPr lang="cs-CZ" sz="1800" b="1" kern="1200" dirty="0" err="1" smtClean="0"/>
            <a:t>Products</a:t>
          </a:r>
          <a:r>
            <a:rPr lang="cs-CZ" sz="1800" b="1" kern="1200" dirty="0" smtClean="0"/>
            <a:t> Ždírec s.r.o.</a:t>
          </a:r>
          <a:endParaRPr lang="en-US" sz="1800" b="1" kern="1200" dirty="0"/>
        </a:p>
      </dsp:txBody>
      <dsp:txXfrm>
        <a:off x="3812647" y="443886"/>
        <a:ext cx="2482480" cy="845886"/>
      </dsp:txXfrm>
    </dsp:sp>
    <dsp:sp modelId="{EBAC6529-799A-4615-AB90-280833F17206}">
      <dsp:nvSpPr>
        <dsp:cNvPr id="0" name=""/>
        <dsp:cNvSpPr/>
      </dsp:nvSpPr>
      <dsp:spPr>
        <a:xfrm>
          <a:off x="3766887" y="1452708"/>
          <a:ext cx="2574000" cy="9374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smtClean="0"/>
            <a:t>Odborový svaz pracovníků dřevozpracujících odvětví, lesního a vodního hospodářství v České republice</a:t>
          </a:r>
          <a:endParaRPr lang="en-US" sz="1300" kern="1200"/>
        </a:p>
      </dsp:txBody>
      <dsp:txXfrm>
        <a:off x="3812647" y="1498468"/>
        <a:ext cx="2482480" cy="845886"/>
      </dsp:txXfrm>
    </dsp:sp>
    <dsp:sp modelId="{EE1C32FC-FA68-4A95-A596-9C10B0C05A8C}">
      <dsp:nvSpPr>
        <dsp:cNvPr id="0" name=""/>
        <dsp:cNvSpPr/>
      </dsp:nvSpPr>
      <dsp:spPr>
        <a:xfrm>
          <a:off x="3766887" y="2507291"/>
          <a:ext cx="2574000" cy="937406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1300" kern="1200" smtClean="0"/>
            <a:t>Českomoravská konfederace odborových svazů</a:t>
          </a:r>
          <a:endParaRPr lang="en-US" sz="1300" kern="1200"/>
        </a:p>
      </dsp:txBody>
      <dsp:txXfrm>
        <a:off x="3812647" y="2553051"/>
        <a:ext cx="2482480" cy="84588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27771BE-1EF3-4CF2-B2F2-FDC340C5D4FD}">
      <dsp:nvSpPr>
        <dsp:cNvPr id="0" name=""/>
        <dsp:cNvSpPr/>
      </dsp:nvSpPr>
      <dsp:spPr>
        <a:xfrm>
          <a:off x="0" y="0"/>
          <a:ext cx="5705324" cy="656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noProof="0" dirty="0" smtClean="0"/>
            <a:t>Kontaktujte nás</a:t>
          </a:r>
          <a:endParaRPr lang="cs-CZ" sz="2900" kern="1200" noProof="0" dirty="0"/>
        </a:p>
      </dsp:txBody>
      <dsp:txXfrm>
        <a:off x="19237" y="19237"/>
        <a:ext cx="4996574" cy="618337"/>
      </dsp:txXfrm>
    </dsp:sp>
    <dsp:sp modelId="{B373BA81-21D0-4377-B5E5-6799ABC88E4F}">
      <dsp:nvSpPr>
        <dsp:cNvPr id="0" name=""/>
        <dsp:cNvSpPr/>
      </dsp:nvSpPr>
      <dsp:spPr>
        <a:xfrm>
          <a:off x="503411" y="766280"/>
          <a:ext cx="5705324" cy="656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smtClean="0"/>
            <a:t>Vyplňte přihlášku</a:t>
          </a:r>
          <a:endParaRPr lang="en-US" sz="2900" kern="1200"/>
        </a:p>
      </dsp:txBody>
      <dsp:txXfrm>
        <a:off x="522648" y="785517"/>
        <a:ext cx="4736512" cy="618337"/>
      </dsp:txXfrm>
    </dsp:sp>
    <dsp:sp modelId="{671DA2F8-1729-477F-B932-375593111F29}">
      <dsp:nvSpPr>
        <dsp:cNvPr id="0" name=""/>
        <dsp:cNvSpPr/>
      </dsp:nvSpPr>
      <dsp:spPr>
        <a:xfrm>
          <a:off x="1006822" y="1532561"/>
          <a:ext cx="5705324" cy="6568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0490" tIns="110490" rIns="110490" bIns="110490" numCol="1" spcCol="1270" anchor="ctr" anchorCtr="0">
          <a:noAutofit/>
        </a:bodyPr>
        <a:lstStyle/>
        <a:p>
          <a:pPr lvl="0" algn="l" defTabSz="12890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cs-CZ" sz="2900" kern="1200" dirty="0" smtClean="0"/>
            <a:t>Staňte se členem Odborů</a:t>
          </a:r>
          <a:endParaRPr lang="en-US" sz="2900" kern="1200" dirty="0"/>
        </a:p>
      </dsp:txBody>
      <dsp:txXfrm>
        <a:off x="1026059" y="1551798"/>
        <a:ext cx="4736512" cy="618337"/>
      </dsp:txXfrm>
    </dsp:sp>
    <dsp:sp modelId="{512573C6-295B-45B3-8B6B-5376F167F513}">
      <dsp:nvSpPr>
        <dsp:cNvPr id="0" name=""/>
        <dsp:cNvSpPr/>
      </dsp:nvSpPr>
      <dsp:spPr>
        <a:xfrm>
          <a:off x="5278397" y="498082"/>
          <a:ext cx="426927" cy="42692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5374456" y="498082"/>
        <a:ext cx="234809" cy="321263"/>
      </dsp:txXfrm>
    </dsp:sp>
    <dsp:sp modelId="{04F80388-B74A-44F9-AB32-C77E8D6EC18F}">
      <dsp:nvSpPr>
        <dsp:cNvPr id="0" name=""/>
        <dsp:cNvSpPr/>
      </dsp:nvSpPr>
      <dsp:spPr>
        <a:xfrm>
          <a:off x="5781808" y="1259984"/>
          <a:ext cx="426927" cy="426927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000" kern="1200"/>
        </a:p>
      </dsp:txBody>
      <dsp:txXfrm>
        <a:off x="5877867" y="1259984"/>
        <a:ext cx="234809" cy="32126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2B99D9-94E9-479D-9AB2-F48F2AF45A3C}" type="datetimeFigureOut">
              <a:rPr lang="en-GB" smtClean="0"/>
              <a:t>01/02/2018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24786-9F47-4B07-B71A-842D3B81459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7225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44940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436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288234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66087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66580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20291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907612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9383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8945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85476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59844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78725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3310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9328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352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746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41734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66460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13094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F624786-9F47-4B07-B71A-842D3B81459A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6839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5"/>
          <p:cNvSpPr>
            <a:spLocks/>
          </p:cNvSpPr>
          <p:nvPr userDrawn="1"/>
        </p:nvSpPr>
        <p:spPr bwMode="auto">
          <a:xfrm>
            <a:off x="-2316" y="667461"/>
            <a:ext cx="6587027" cy="5642845"/>
          </a:xfrm>
          <a:custGeom>
            <a:avLst/>
            <a:gdLst>
              <a:gd name="T0" fmla="*/ 1874 w 2069"/>
              <a:gd name="T1" fmla="*/ 0 h 1329"/>
              <a:gd name="T2" fmla="*/ 0 w 2069"/>
              <a:gd name="T3" fmla="*/ 270 h 1329"/>
              <a:gd name="T4" fmla="*/ 0 w 2069"/>
              <a:gd name="T5" fmla="*/ 1329 h 1329"/>
              <a:gd name="T6" fmla="*/ 1875 w 2069"/>
              <a:gd name="T7" fmla="*/ 1028 h 1329"/>
              <a:gd name="T8" fmla="*/ 2069 w 2069"/>
              <a:gd name="T9" fmla="*/ 1027 h 1329"/>
              <a:gd name="T10" fmla="*/ 2069 w 2069"/>
              <a:gd name="T11" fmla="*/ 0 h 1329"/>
              <a:gd name="T12" fmla="*/ 1874 w 2069"/>
              <a:gd name="T13" fmla="*/ 0 h 132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2069" h="1329">
                <a:moveTo>
                  <a:pt x="1874" y="0"/>
                </a:moveTo>
                <a:cubicBezTo>
                  <a:pt x="1853" y="0"/>
                  <a:pt x="1090" y="1"/>
                  <a:pt x="0" y="270"/>
                </a:cubicBezTo>
                <a:cubicBezTo>
                  <a:pt x="0" y="1329"/>
                  <a:pt x="0" y="1329"/>
                  <a:pt x="0" y="1329"/>
                </a:cubicBezTo>
                <a:cubicBezTo>
                  <a:pt x="644" y="1143"/>
                  <a:pt x="1294" y="1029"/>
                  <a:pt x="1875" y="1028"/>
                </a:cubicBezTo>
                <a:cubicBezTo>
                  <a:pt x="2069" y="1027"/>
                  <a:pt x="2069" y="1027"/>
                  <a:pt x="2069" y="1027"/>
                </a:cubicBezTo>
                <a:cubicBezTo>
                  <a:pt x="2069" y="0"/>
                  <a:pt x="2069" y="0"/>
                  <a:pt x="2069" y="0"/>
                </a:cubicBezTo>
                <a:lnTo>
                  <a:pt x="1874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86000" y="1823293"/>
            <a:ext cx="5643000" cy="1591894"/>
          </a:xfrm>
        </p:spPr>
        <p:txBody>
          <a:bodyPr anchor="b"/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/>
          </p:nvPr>
        </p:nvSpPr>
        <p:spPr>
          <a:xfrm>
            <a:off x="486000" y="3599942"/>
            <a:ext cx="5643000" cy="139832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5129" y="6406490"/>
            <a:ext cx="1768819" cy="8321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506" y="6415036"/>
            <a:ext cx="1768810" cy="8321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506" y="537234"/>
            <a:ext cx="710185" cy="85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669077"/>
      </p:ext>
    </p:extLst>
  </p:cSld>
  <p:clrMapOvr>
    <a:masterClrMapping/>
  </p:clrMapOvr>
  <p:hf hd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4561235"/>
      </p:ext>
    </p:extLst>
  </p:cSld>
  <p:clrMapOvr>
    <a:masterClrMapping/>
  </p:clrMapOvr>
  <p:hf hdr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7488238" cy="6866546"/>
          </a:xfrm>
          <a:custGeom>
            <a:avLst/>
            <a:gdLst>
              <a:gd name="connsiteX0" fmla="*/ 0 w 7488238"/>
              <a:gd name="connsiteY0" fmla="*/ 0 h 6858000"/>
              <a:gd name="connsiteX1" fmla="*/ 7488238 w 7488238"/>
              <a:gd name="connsiteY1" fmla="*/ 0 h 6858000"/>
              <a:gd name="connsiteX2" fmla="*/ 7488238 w 7488238"/>
              <a:gd name="connsiteY2" fmla="*/ 6858000 h 6858000"/>
              <a:gd name="connsiteX3" fmla="*/ 0 w 7488238"/>
              <a:gd name="connsiteY3" fmla="*/ 6858000 h 6858000"/>
              <a:gd name="connsiteX4" fmla="*/ 0 w 7488238"/>
              <a:gd name="connsiteY4" fmla="*/ 0 h 6858000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4915954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8238" h="6866546">
                <a:moveTo>
                  <a:pt x="0" y="0"/>
                </a:moveTo>
                <a:lnTo>
                  <a:pt x="7488238" y="0"/>
                </a:lnTo>
                <a:cubicBezTo>
                  <a:pt x="7186285" y="2314486"/>
                  <a:pt x="6568140" y="4603335"/>
                  <a:pt x="5531251" y="6866546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00" y="657225"/>
            <a:ext cx="6120000" cy="2159646"/>
          </a:xfrm>
        </p:spPr>
        <p:txBody>
          <a:bodyPr anchor="b"/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6000" y="2940110"/>
            <a:ext cx="3218400" cy="1500187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506" y="6415036"/>
            <a:ext cx="1768810" cy="8321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506" y="537234"/>
            <a:ext cx="710185" cy="85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5652874"/>
      </p:ext>
    </p:extLst>
  </p:cSld>
  <p:clrMapOvr>
    <a:masterClrMapping/>
  </p:clrMapOvr>
  <p:hf hdr="0"/>
  <p:extLst mod="1">
    <p:ext uri="{DCECCB84-F9BA-43D5-87BE-67443E8EF086}">
      <p15:sldGuideLst xmlns:p15="http://schemas.microsoft.com/office/powerpoint/2012/main">
        <p15:guide id="1" pos="4717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icture Placeholder 11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7488238" cy="6875091"/>
          </a:xfrm>
          <a:custGeom>
            <a:avLst/>
            <a:gdLst>
              <a:gd name="connsiteX0" fmla="*/ 0 w 10439400"/>
              <a:gd name="connsiteY0" fmla="*/ 0 h 6858000"/>
              <a:gd name="connsiteX1" fmla="*/ 10439400 w 10439400"/>
              <a:gd name="connsiteY1" fmla="*/ 0 h 6858000"/>
              <a:gd name="connsiteX2" fmla="*/ 10439400 w 10439400"/>
              <a:gd name="connsiteY2" fmla="*/ 6858000 h 6858000"/>
              <a:gd name="connsiteX3" fmla="*/ 0 w 10439400"/>
              <a:gd name="connsiteY3" fmla="*/ 6858000 h 6858000"/>
              <a:gd name="connsiteX4" fmla="*/ 0 w 10439400"/>
              <a:gd name="connsiteY4" fmla="*/ 0 h 6858000"/>
              <a:gd name="connsiteX0" fmla="*/ 0 w 10439400"/>
              <a:gd name="connsiteY0" fmla="*/ 0 h 6858000"/>
              <a:gd name="connsiteX1" fmla="*/ 10439400 w 10439400"/>
              <a:gd name="connsiteY1" fmla="*/ 0 h 6858000"/>
              <a:gd name="connsiteX2" fmla="*/ 8486847 w 10439400"/>
              <a:gd name="connsiteY2" fmla="*/ 6858000 h 6858000"/>
              <a:gd name="connsiteX3" fmla="*/ 0 w 10439400"/>
              <a:gd name="connsiteY3" fmla="*/ 6858000 h 6858000"/>
              <a:gd name="connsiteX4" fmla="*/ 0 w 10439400"/>
              <a:gd name="connsiteY4" fmla="*/ 0 h 6858000"/>
              <a:gd name="connsiteX0" fmla="*/ 0 w 10439400"/>
              <a:gd name="connsiteY0" fmla="*/ 0 h 6858000"/>
              <a:gd name="connsiteX1" fmla="*/ 10439400 w 10439400"/>
              <a:gd name="connsiteY1" fmla="*/ 0 h 6858000"/>
              <a:gd name="connsiteX2" fmla="*/ 8486847 w 10439400"/>
              <a:gd name="connsiteY2" fmla="*/ 6858000 h 6858000"/>
              <a:gd name="connsiteX3" fmla="*/ 0 w 10439400"/>
              <a:gd name="connsiteY3" fmla="*/ 6858000 h 6858000"/>
              <a:gd name="connsiteX4" fmla="*/ 0 w 10439400"/>
              <a:gd name="connsiteY4" fmla="*/ 0 h 6858000"/>
              <a:gd name="connsiteX0" fmla="*/ 0 w 10439400"/>
              <a:gd name="connsiteY0" fmla="*/ 0 h 6858000"/>
              <a:gd name="connsiteX1" fmla="*/ 10439400 w 10439400"/>
              <a:gd name="connsiteY1" fmla="*/ 0 h 6858000"/>
              <a:gd name="connsiteX2" fmla="*/ 8486847 w 10439400"/>
              <a:gd name="connsiteY2" fmla="*/ 6858000 h 6858000"/>
              <a:gd name="connsiteX3" fmla="*/ 0 w 10439400"/>
              <a:gd name="connsiteY3" fmla="*/ 6858000 h 6858000"/>
              <a:gd name="connsiteX4" fmla="*/ 0 w 10439400"/>
              <a:gd name="connsiteY4" fmla="*/ 0 h 6858000"/>
              <a:gd name="connsiteX0" fmla="*/ 0 w 10439400"/>
              <a:gd name="connsiteY0" fmla="*/ 0 h 6858000"/>
              <a:gd name="connsiteX1" fmla="*/ 10439400 w 10439400"/>
              <a:gd name="connsiteY1" fmla="*/ 0 h 6858000"/>
              <a:gd name="connsiteX2" fmla="*/ 8486847 w 10439400"/>
              <a:gd name="connsiteY2" fmla="*/ 6858000 h 6858000"/>
              <a:gd name="connsiteX3" fmla="*/ 0 w 10439400"/>
              <a:gd name="connsiteY3" fmla="*/ 6858000 h 6858000"/>
              <a:gd name="connsiteX4" fmla="*/ 0 w 10439400"/>
              <a:gd name="connsiteY4" fmla="*/ 0 h 6858000"/>
              <a:gd name="connsiteX0" fmla="*/ 0 w 10439400"/>
              <a:gd name="connsiteY0" fmla="*/ 0 h 6858000"/>
              <a:gd name="connsiteX1" fmla="*/ 10439400 w 10439400"/>
              <a:gd name="connsiteY1" fmla="*/ 0 h 6858000"/>
              <a:gd name="connsiteX2" fmla="*/ 8486847 w 10439400"/>
              <a:gd name="connsiteY2" fmla="*/ 6858000 h 6858000"/>
              <a:gd name="connsiteX3" fmla="*/ 0 w 10439400"/>
              <a:gd name="connsiteY3" fmla="*/ 6858000 h 6858000"/>
              <a:gd name="connsiteX4" fmla="*/ 0 w 10439400"/>
              <a:gd name="connsiteY4" fmla="*/ 0 h 6858000"/>
              <a:gd name="connsiteX0" fmla="*/ 0 w 10439400"/>
              <a:gd name="connsiteY0" fmla="*/ 0 h 6875091"/>
              <a:gd name="connsiteX1" fmla="*/ 10439400 w 10439400"/>
              <a:gd name="connsiteY1" fmla="*/ 0 h 6875091"/>
              <a:gd name="connsiteX2" fmla="*/ 7748195 w 10439400"/>
              <a:gd name="connsiteY2" fmla="*/ 6875091 h 6875091"/>
              <a:gd name="connsiteX3" fmla="*/ 0 w 10439400"/>
              <a:gd name="connsiteY3" fmla="*/ 6858000 h 6875091"/>
              <a:gd name="connsiteX4" fmla="*/ 0 w 10439400"/>
              <a:gd name="connsiteY4" fmla="*/ 0 h 6875091"/>
              <a:gd name="connsiteX0" fmla="*/ 0 w 10439400"/>
              <a:gd name="connsiteY0" fmla="*/ 0 h 6875091"/>
              <a:gd name="connsiteX1" fmla="*/ 10439400 w 10439400"/>
              <a:gd name="connsiteY1" fmla="*/ 0 h 6875091"/>
              <a:gd name="connsiteX2" fmla="*/ 7748195 w 10439400"/>
              <a:gd name="connsiteY2" fmla="*/ 6875091 h 6875091"/>
              <a:gd name="connsiteX3" fmla="*/ 0 w 10439400"/>
              <a:gd name="connsiteY3" fmla="*/ 6858000 h 6875091"/>
              <a:gd name="connsiteX4" fmla="*/ 0 w 10439400"/>
              <a:gd name="connsiteY4" fmla="*/ 0 h 6875091"/>
              <a:gd name="connsiteX0" fmla="*/ 0 w 10439400"/>
              <a:gd name="connsiteY0" fmla="*/ 0 h 6875091"/>
              <a:gd name="connsiteX1" fmla="*/ 10439400 w 10439400"/>
              <a:gd name="connsiteY1" fmla="*/ 0 h 6875091"/>
              <a:gd name="connsiteX2" fmla="*/ 7748195 w 10439400"/>
              <a:gd name="connsiteY2" fmla="*/ 6875091 h 6875091"/>
              <a:gd name="connsiteX3" fmla="*/ 0 w 10439400"/>
              <a:gd name="connsiteY3" fmla="*/ 6858000 h 6875091"/>
              <a:gd name="connsiteX4" fmla="*/ 0 w 10439400"/>
              <a:gd name="connsiteY4" fmla="*/ 0 h 6875091"/>
              <a:gd name="connsiteX0" fmla="*/ 0 w 10439400"/>
              <a:gd name="connsiteY0" fmla="*/ 0 h 6875091"/>
              <a:gd name="connsiteX1" fmla="*/ 10439400 w 10439400"/>
              <a:gd name="connsiteY1" fmla="*/ 0 h 6875091"/>
              <a:gd name="connsiteX2" fmla="*/ 7748195 w 10439400"/>
              <a:gd name="connsiteY2" fmla="*/ 6875091 h 6875091"/>
              <a:gd name="connsiteX3" fmla="*/ 0 w 10439400"/>
              <a:gd name="connsiteY3" fmla="*/ 6858000 h 6875091"/>
              <a:gd name="connsiteX4" fmla="*/ 0 w 10439400"/>
              <a:gd name="connsiteY4" fmla="*/ 0 h 6875091"/>
              <a:gd name="connsiteX0" fmla="*/ 0 w 10439400"/>
              <a:gd name="connsiteY0" fmla="*/ 0 h 6875091"/>
              <a:gd name="connsiteX1" fmla="*/ 10439400 w 10439400"/>
              <a:gd name="connsiteY1" fmla="*/ 0 h 6875091"/>
              <a:gd name="connsiteX2" fmla="*/ 7748195 w 10439400"/>
              <a:gd name="connsiteY2" fmla="*/ 6875091 h 6875091"/>
              <a:gd name="connsiteX3" fmla="*/ 0 w 10439400"/>
              <a:gd name="connsiteY3" fmla="*/ 6858000 h 6875091"/>
              <a:gd name="connsiteX4" fmla="*/ 0 w 10439400"/>
              <a:gd name="connsiteY4" fmla="*/ 0 h 6875091"/>
              <a:gd name="connsiteX0" fmla="*/ 0 w 10439400"/>
              <a:gd name="connsiteY0" fmla="*/ 0 h 6875091"/>
              <a:gd name="connsiteX1" fmla="*/ 10439400 w 10439400"/>
              <a:gd name="connsiteY1" fmla="*/ 0 h 6875091"/>
              <a:gd name="connsiteX2" fmla="*/ 7748195 w 10439400"/>
              <a:gd name="connsiteY2" fmla="*/ 6875091 h 6875091"/>
              <a:gd name="connsiteX3" fmla="*/ 0 w 10439400"/>
              <a:gd name="connsiteY3" fmla="*/ 6858000 h 6875091"/>
              <a:gd name="connsiteX4" fmla="*/ 0 w 10439400"/>
              <a:gd name="connsiteY4" fmla="*/ 0 h 6875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439400" h="6875091">
                <a:moveTo>
                  <a:pt x="0" y="0"/>
                </a:moveTo>
                <a:lnTo>
                  <a:pt x="10439400" y="0"/>
                </a:lnTo>
                <a:cubicBezTo>
                  <a:pt x="10118557" y="2409754"/>
                  <a:pt x="9018658" y="4686821"/>
                  <a:pt x="7748195" y="6875091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00" y="657225"/>
            <a:ext cx="6120000" cy="2159646"/>
          </a:xfrm>
        </p:spPr>
        <p:txBody>
          <a:bodyPr anchor="b">
            <a:no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6" name="Text Placeholder 2"/>
          <p:cNvSpPr>
            <a:spLocks noGrp="1"/>
          </p:cNvSpPr>
          <p:nvPr>
            <p:ph type="body" idx="14"/>
          </p:nvPr>
        </p:nvSpPr>
        <p:spPr>
          <a:xfrm>
            <a:off x="486000" y="2941200"/>
            <a:ext cx="3217320" cy="1500187"/>
          </a:xfrm>
        </p:spPr>
        <p:txBody>
          <a:bodyPr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506" y="6415036"/>
            <a:ext cx="1768810" cy="8321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506" y="537234"/>
            <a:ext cx="710185" cy="85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867939"/>
      </p:ext>
    </p:extLst>
  </p:cSld>
  <p:clrMapOvr>
    <a:masterClrMapping/>
  </p:clrMapOvr>
  <p:hf hdr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One Image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5999" y="1800000"/>
            <a:ext cx="3970800" cy="396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644000" y="1800000"/>
            <a:ext cx="3970800" cy="3960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/>
            </a:lvl1pPr>
          </a:lstStyle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644000" y="5794033"/>
            <a:ext cx="3970800" cy="24320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/>
            </a:lvl1pPr>
            <a:lvl2pPr marL="179025" indent="0">
              <a:buFontTx/>
              <a:buNone/>
              <a:defRPr sz="900"/>
            </a:lvl2pPr>
            <a:lvl3pPr marL="360000" indent="0">
              <a:buFontTx/>
              <a:buNone/>
              <a:defRPr sz="800"/>
            </a:lvl3pPr>
            <a:lvl4pPr marL="539025" indent="0">
              <a:buFontTx/>
              <a:buNone/>
              <a:defRPr sz="700"/>
            </a:lvl4pPr>
            <a:lvl5pPr marL="718525" indent="0">
              <a:buFontTx/>
              <a:buNone/>
              <a:defRPr sz="700"/>
            </a:lvl5pPr>
          </a:lstStyle>
          <a:p>
            <a:pPr lvl="0"/>
            <a:r>
              <a:rPr lang="en-US" dirty="0" smtClean="0"/>
              <a:t>Caption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0091551"/>
      </p:ext>
    </p:extLst>
  </p:cSld>
  <p:clrMapOvr>
    <a:masterClrMapping/>
  </p:clrMapOvr>
  <p:hf hdr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One Image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4000" y="1800000"/>
            <a:ext cx="3970800" cy="396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6000" y="1800000"/>
            <a:ext cx="3970800" cy="3960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/>
            </a:lvl1pPr>
          </a:lstStyle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86000" y="5794033"/>
            <a:ext cx="3970800" cy="24320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/>
            </a:lvl1pPr>
            <a:lvl2pPr marL="179025" indent="0">
              <a:buFontTx/>
              <a:buNone/>
              <a:defRPr sz="900"/>
            </a:lvl2pPr>
            <a:lvl3pPr marL="360000" indent="0">
              <a:buFontTx/>
              <a:buNone/>
              <a:defRPr sz="800"/>
            </a:lvl3pPr>
            <a:lvl4pPr marL="539025" indent="0">
              <a:buFontTx/>
              <a:buNone/>
              <a:defRPr sz="700"/>
            </a:lvl4pPr>
            <a:lvl5pPr marL="718525" indent="0">
              <a:buFontTx/>
              <a:buNone/>
              <a:defRPr sz="700"/>
            </a:lvl5pPr>
          </a:lstStyle>
          <a:p>
            <a:pPr lvl="0"/>
            <a:r>
              <a:rPr lang="en-US" dirty="0" smtClean="0"/>
              <a:t>Caption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0512107"/>
      </p:ext>
    </p:extLst>
  </p:cSld>
  <p:clrMapOvr>
    <a:masterClrMapping/>
  </p:clrMapOvr>
  <p:hf hdr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One Wid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6000" y="1800000"/>
            <a:ext cx="2893573" cy="396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3601642" y="1800000"/>
            <a:ext cx="5011340" cy="3960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/>
            </a:lvl1pPr>
          </a:lstStyle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3601642" y="5794033"/>
            <a:ext cx="5011340" cy="24320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/>
            </a:lvl1pPr>
            <a:lvl2pPr marL="179025" indent="0">
              <a:buFontTx/>
              <a:buNone/>
              <a:defRPr sz="900"/>
            </a:lvl2pPr>
            <a:lvl3pPr marL="360000" indent="0">
              <a:buFontTx/>
              <a:buNone/>
              <a:defRPr sz="800"/>
            </a:lvl3pPr>
            <a:lvl4pPr marL="539025" indent="0">
              <a:buFontTx/>
              <a:buNone/>
              <a:defRPr sz="700"/>
            </a:lvl4pPr>
            <a:lvl5pPr marL="718525" indent="0">
              <a:buFontTx/>
              <a:buNone/>
              <a:defRPr sz="700"/>
            </a:lvl5pPr>
          </a:lstStyle>
          <a:p>
            <a:pPr lvl="0"/>
            <a:r>
              <a:rPr lang="en-US" dirty="0" smtClean="0"/>
              <a:t>Caption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371861"/>
      </p:ext>
    </p:extLst>
  </p:cSld>
  <p:clrMapOvr>
    <a:masterClrMapping/>
  </p:clrMapOvr>
  <p:hf hdr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s and On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6000" y="1800000"/>
            <a:ext cx="1831282" cy="396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sz="half" idx="15"/>
          </p:nvPr>
        </p:nvSpPr>
        <p:spPr>
          <a:xfrm>
            <a:off x="2506102" y="1800000"/>
            <a:ext cx="1831282" cy="396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Picture Placeholder 10"/>
          <p:cNvSpPr>
            <a:spLocks noGrp="1"/>
          </p:cNvSpPr>
          <p:nvPr>
            <p:ph type="pic" sz="quarter" idx="16"/>
          </p:nvPr>
        </p:nvSpPr>
        <p:spPr>
          <a:xfrm>
            <a:off x="4576813" y="1800000"/>
            <a:ext cx="4038567" cy="3960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/>
            </a:lvl1pPr>
          </a:lstStyle>
          <a:p>
            <a:endParaRPr lang="en-US"/>
          </a:p>
        </p:txBody>
      </p:sp>
      <p:sp>
        <p:nvSpPr>
          <p:cNvPr id="16" name="Text Placeholder 13"/>
          <p:cNvSpPr>
            <a:spLocks noGrp="1"/>
          </p:cNvSpPr>
          <p:nvPr>
            <p:ph type="body" sz="quarter" idx="17" hasCustomPrompt="1"/>
          </p:nvPr>
        </p:nvSpPr>
        <p:spPr>
          <a:xfrm>
            <a:off x="4576812" y="5798829"/>
            <a:ext cx="4038567" cy="24320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/>
            </a:lvl1pPr>
            <a:lvl2pPr marL="179025" indent="0">
              <a:buFontTx/>
              <a:buNone/>
              <a:defRPr sz="900"/>
            </a:lvl2pPr>
            <a:lvl3pPr marL="360000" indent="0">
              <a:buFontTx/>
              <a:buNone/>
              <a:defRPr sz="800"/>
            </a:lvl3pPr>
            <a:lvl4pPr marL="539025" indent="0">
              <a:buFontTx/>
              <a:buNone/>
              <a:defRPr sz="700"/>
            </a:lvl4pPr>
            <a:lvl5pPr marL="718525" indent="0">
              <a:buFontTx/>
              <a:buNone/>
              <a:defRPr sz="700"/>
            </a:lvl5pPr>
          </a:lstStyle>
          <a:p>
            <a:pPr lvl="0"/>
            <a:r>
              <a:rPr lang="en-US" dirty="0" smtClean="0"/>
              <a:t>Caption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8882955"/>
      </p:ext>
    </p:extLst>
  </p:cSld>
  <p:clrMapOvr>
    <a:masterClrMapping/>
  </p:clrMapOvr>
  <p:hf hdr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6000" y="1800000"/>
            <a:ext cx="8136000" cy="3960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/>
            </a:lvl1pPr>
          </a:lstStyle>
          <a:p>
            <a:endParaRPr lang="en-US" dirty="0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86000" y="5788525"/>
            <a:ext cx="8136000" cy="24320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/>
            </a:lvl1pPr>
            <a:lvl2pPr marL="179025" indent="0">
              <a:buFontTx/>
              <a:buNone/>
              <a:defRPr sz="900"/>
            </a:lvl2pPr>
            <a:lvl3pPr marL="360000" indent="0">
              <a:buFontTx/>
              <a:buNone/>
              <a:defRPr sz="800"/>
            </a:lvl3pPr>
            <a:lvl4pPr marL="539025" indent="0">
              <a:buFontTx/>
              <a:buNone/>
              <a:defRPr sz="700"/>
            </a:lvl4pPr>
            <a:lvl5pPr marL="718525" indent="0">
              <a:buFontTx/>
              <a:buNone/>
              <a:defRPr sz="700"/>
            </a:lvl5pPr>
          </a:lstStyle>
          <a:p>
            <a:pPr lvl="0"/>
            <a:r>
              <a:rPr lang="en-US" dirty="0" smtClean="0"/>
              <a:t>Caption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287128"/>
      </p:ext>
    </p:extLst>
  </p:cSld>
  <p:clrMapOvr>
    <a:masterClrMapping/>
  </p:clrMapOvr>
  <p:hf hdr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01" y="663507"/>
            <a:ext cx="6037745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6001" y="1800000"/>
            <a:ext cx="3970800" cy="3960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/>
            </a:lvl1pPr>
          </a:lstStyle>
          <a:p>
            <a:endParaRPr lang="en-US"/>
          </a:p>
        </p:txBody>
      </p:sp>
      <p:sp>
        <p:nvSpPr>
          <p:cNvPr id="14" name="Text Placeholder 13"/>
          <p:cNvSpPr>
            <a:spLocks noGrp="1"/>
          </p:cNvSpPr>
          <p:nvPr>
            <p:ph type="body" sz="quarter" idx="14" hasCustomPrompt="1"/>
          </p:nvPr>
        </p:nvSpPr>
        <p:spPr>
          <a:xfrm>
            <a:off x="486000" y="5788525"/>
            <a:ext cx="3970800" cy="24320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/>
            </a:lvl1pPr>
            <a:lvl2pPr marL="179025" indent="0">
              <a:buFontTx/>
              <a:buNone/>
              <a:defRPr sz="900"/>
            </a:lvl2pPr>
            <a:lvl3pPr marL="360000" indent="0">
              <a:buFontTx/>
              <a:buNone/>
              <a:defRPr sz="800"/>
            </a:lvl3pPr>
            <a:lvl4pPr marL="539025" indent="0">
              <a:buFontTx/>
              <a:buNone/>
              <a:defRPr sz="700"/>
            </a:lvl4pPr>
            <a:lvl5pPr marL="718525" indent="0">
              <a:buFontTx/>
              <a:buNone/>
              <a:defRPr sz="700"/>
            </a:lvl5pPr>
          </a:lstStyle>
          <a:p>
            <a:pPr lvl="0"/>
            <a:r>
              <a:rPr lang="en-US" dirty="0" smtClean="0"/>
              <a:t>Caption</a:t>
            </a:r>
            <a:endParaRPr lang="en-US" dirty="0"/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644000" y="1800000"/>
            <a:ext cx="3970800" cy="3960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/>
            </a:lvl1pPr>
          </a:lstStyle>
          <a:p>
            <a:endParaRPr lang="en-US"/>
          </a:p>
        </p:txBody>
      </p:sp>
      <p:sp>
        <p:nvSpPr>
          <p:cNvPr id="15" name="Text Placeholder 13"/>
          <p:cNvSpPr>
            <a:spLocks noGrp="1"/>
          </p:cNvSpPr>
          <p:nvPr>
            <p:ph type="body" sz="quarter" idx="16" hasCustomPrompt="1"/>
          </p:nvPr>
        </p:nvSpPr>
        <p:spPr>
          <a:xfrm>
            <a:off x="4644000" y="5798829"/>
            <a:ext cx="3970800" cy="243206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000"/>
            </a:lvl1pPr>
            <a:lvl2pPr marL="179025" indent="0">
              <a:buFontTx/>
              <a:buNone/>
              <a:defRPr sz="900"/>
            </a:lvl2pPr>
            <a:lvl3pPr marL="360000" indent="0">
              <a:buFontTx/>
              <a:buNone/>
              <a:defRPr sz="800"/>
            </a:lvl3pPr>
            <a:lvl4pPr marL="539025" indent="0">
              <a:buFontTx/>
              <a:buNone/>
              <a:defRPr sz="700"/>
            </a:lvl4pPr>
            <a:lvl5pPr marL="718525" indent="0">
              <a:buFontTx/>
              <a:buNone/>
              <a:defRPr sz="700"/>
            </a:lvl5pPr>
          </a:lstStyle>
          <a:p>
            <a:pPr lvl="0"/>
            <a:r>
              <a:rPr lang="en-US" dirty="0" smtClean="0"/>
              <a:t>Caption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171559"/>
      </p:ext>
    </p:extLst>
  </p:cSld>
  <p:clrMapOvr>
    <a:masterClrMapping/>
  </p:clrMapOvr>
  <p:hf hdr="0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ll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01" y="663507"/>
            <a:ext cx="6037745" cy="1325563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3"/>
          </p:nvPr>
        </p:nvSpPr>
        <p:spPr>
          <a:xfrm>
            <a:off x="486001" y="2252295"/>
            <a:ext cx="3970800" cy="370533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/>
            </a:lvl1pPr>
          </a:lstStyle>
          <a:p>
            <a:endParaRPr lang="en-US"/>
          </a:p>
        </p:txBody>
      </p:sp>
      <p:sp>
        <p:nvSpPr>
          <p:cNvPr id="13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646020" y="2252295"/>
            <a:ext cx="1886975" cy="142774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/>
            </a:lvl1pPr>
          </a:lstStyle>
          <a:p>
            <a:endParaRPr lang="en-US"/>
          </a:p>
        </p:txBody>
      </p:sp>
      <p:sp>
        <p:nvSpPr>
          <p:cNvPr id="12" name="Picture Placeholder 10"/>
          <p:cNvSpPr>
            <a:spLocks noGrp="1"/>
          </p:cNvSpPr>
          <p:nvPr>
            <p:ph type="pic" sz="quarter" idx="17"/>
          </p:nvPr>
        </p:nvSpPr>
        <p:spPr>
          <a:xfrm>
            <a:off x="6722215" y="2252295"/>
            <a:ext cx="1886975" cy="142774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/>
            </a:lvl1pPr>
          </a:lstStyle>
          <a:p>
            <a:endParaRPr lang="en-US"/>
          </a:p>
        </p:txBody>
      </p:sp>
      <p:sp>
        <p:nvSpPr>
          <p:cNvPr id="16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646020" y="3853253"/>
            <a:ext cx="3967755" cy="2104371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marL="0" indent="0" algn="ctr">
              <a:buFontTx/>
              <a:buNone/>
              <a:defRPr b="1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28609"/>
      </p:ext>
    </p:extLst>
  </p:cSld>
  <p:clrMapOvr>
    <a:masterClrMapping/>
  </p:clrMapOvr>
  <p:hf hd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Nordic Fore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/>
          <p:nvPr userDrawn="1"/>
        </p:nvSpPr>
        <p:spPr>
          <a:xfrm>
            <a:off x="0" y="0"/>
            <a:ext cx="7488238" cy="6868800"/>
          </a:xfrm>
          <a:custGeom>
            <a:avLst/>
            <a:gdLst>
              <a:gd name="connsiteX0" fmla="*/ 0 w 7488238"/>
              <a:gd name="connsiteY0" fmla="*/ 0 h 6858000"/>
              <a:gd name="connsiteX1" fmla="*/ 7488238 w 7488238"/>
              <a:gd name="connsiteY1" fmla="*/ 0 h 6858000"/>
              <a:gd name="connsiteX2" fmla="*/ 7488238 w 7488238"/>
              <a:gd name="connsiteY2" fmla="*/ 6858000 h 6858000"/>
              <a:gd name="connsiteX3" fmla="*/ 0 w 7488238"/>
              <a:gd name="connsiteY3" fmla="*/ 6858000 h 6858000"/>
              <a:gd name="connsiteX4" fmla="*/ 0 w 7488238"/>
              <a:gd name="connsiteY4" fmla="*/ 0 h 6858000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4915954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8238" h="6866546">
                <a:moveTo>
                  <a:pt x="0" y="0"/>
                </a:moveTo>
                <a:lnTo>
                  <a:pt x="7488238" y="0"/>
                </a:lnTo>
                <a:cubicBezTo>
                  <a:pt x="7186285" y="2314486"/>
                  <a:pt x="6568140" y="4603335"/>
                  <a:pt x="5531251" y="6866546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506" y="6415036"/>
            <a:ext cx="1768810" cy="8321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486000" y="1823293"/>
            <a:ext cx="5643000" cy="1591894"/>
          </a:xfrm>
        </p:spPr>
        <p:txBody>
          <a:bodyPr anchor="b"/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86000" y="3599942"/>
            <a:ext cx="5643000" cy="139832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506" y="537234"/>
            <a:ext cx="710185" cy="85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3905244"/>
      </p:ext>
    </p:extLst>
  </p:cSld>
  <p:clrMapOvr>
    <a:masterClrMapping/>
  </p:clrMapOvr>
  <p:hf hdr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M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8"/>
          <p:cNvSpPr/>
          <p:nvPr userDrawn="1"/>
        </p:nvSpPr>
        <p:spPr>
          <a:xfrm>
            <a:off x="0" y="0"/>
            <a:ext cx="7488238" cy="6868800"/>
          </a:xfrm>
          <a:custGeom>
            <a:avLst/>
            <a:gdLst>
              <a:gd name="connsiteX0" fmla="*/ 0 w 7488238"/>
              <a:gd name="connsiteY0" fmla="*/ 0 h 6858000"/>
              <a:gd name="connsiteX1" fmla="*/ 7488238 w 7488238"/>
              <a:gd name="connsiteY1" fmla="*/ 0 h 6858000"/>
              <a:gd name="connsiteX2" fmla="*/ 7488238 w 7488238"/>
              <a:gd name="connsiteY2" fmla="*/ 6858000 h 6858000"/>
              <a:gd name="connsiteX3" fmla="*/ 0 w 7488238"/>
              <a:gd name="connsiteY3" fmla="*/ 6858000 h 6858000"/>
              <a:gd name="connsiteX4" fmla="*/ 0 w 7488238"/>
              <a:gd name="connsiteY4" fmla="*/ 0 h 6858000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4915954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8238" h="6866546">
                <a:moveTo>
                  <a:pt x="0" y="0"/>
                </a:moveTo>
                <a:lnTo>
                  <a:pt x="7488238" y="0"/>
                </a:lnTo>
                <a:cubicBezTo>
                  <a:pt x="7186285" y="2314486"/>
                  <a:pt x="6568140" y="4603335"/>
                  <a:pt x="5531251" y="6866546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506" y="6415036"/>
            <a:ext cx="1768810" cy="83210"/>
          </a:xfrm>
          <a:prstGeom prst="rect">
            <a:avLst/>
          </a:prstGeom>
        </p:spPr>
      </p:pic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486000" y="1823293"/>
            <a:ext cx="5643000" cy="1591894"/>
          </a:xfrm>
        </p:spPr>
        <p:txBody>
          <a:bodyPr anchor="b"/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3" name="Subtitle 2"/>
          <p:cNvSpPr>
            <a:spLocks noGrp="1"/>
          </p:cNvSpPr>
          <p:nvPr>
            <p:ph type="subTitle" idx="1"/>
          </p:nvPr>
        </p:nvSpPr>
        <p:spPr>
          <a:xfrm>
            <a:off x="486000" y="3599942"/>
            <a:ext cx="5643000" cy="139832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506" y="537234"/>
            <a:ext cx="710185" cy="85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671392"/>
      </p:ext>
    </p:extLst>
  </p:cSld>
  <p:clrMapOvr>
    <a:masterClrMapping/>
  </p:clrMapOvr>
  <p:hf hdr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Produc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/>
          <p:nvPr userDrawn="1"/>
        </p:nvSpPr>
        <p:spPr>
          <a:xfrm>
            <a:off x="0" y="0"/>
            <a:ext cx="7488238" cy="6868800"/>
          </a:xfrm>
          <a:custGeom>
            <a:avLst/>
            <a:gdLst>
              <a:gd name="connsiteX0" fmla="*/ 0 w 7488238"/>
              <a:gd name="connsiteY0" fmla="*/ 0 h 6858000"/>
              <a:gd name="connsiteX1" fmla="*/ 7488238 w 7488238"/>
              <a:gd name="connsiteY1" fmla="*/ 0 h 6858000"/>
              <a:gd name="connsiteX2" fmla="*/ 7488238 w 7488238"/>
              <a:gd name="connsiteY2" fmla="*/ 6858000 h 6858000"/>
              <a:gd name="connsiteX3" fmla="*/ 0 w 7488238"/>
              <a:gd name="connsiteY3" fmla="*/ 6858000 h 6858000"/>
              <a:gd name="connsiteX4" fmla="*/ 0 w 7488238"/>
              <a:gd name="connsiteY4" fmla="*/ 0 h 6858000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4915954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  <a:gd name="connsiteX0" fmla="*/ 0 w 7488238"/>
              <a:gd name="connsiteY0" fmla="*/ 0 h 6866546"/>
              <a:gd name="connsiteX1" fmla="*/ 7488238 w 7488238"/>
              <a:gd name="connsiteY1" fmla="*/ 0 h 6866546"/>
              <a:gd name="connsiteX2" fmla="*/ 5531251 w 7488238"/>
              <a:gd name="connsiteY2" fmla="*/ 6866546 h 6866546"/>
              <a:gd name="connsiteX3" fmla="*/ 0 w 7488238"/>
              <a:gd name="connsiteY3" fmla="*/ 6858000 h 6866546"/>
              <a:gd name="connsiteX4" fmla="*/ 0 w 7488238"/>
              <a:gd name="connsiteY4" fmla="*/ 0 h 68665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488238" h="6866546">
                <a:moveTo>
                  <a:pt x="0" y="0"/>
                </a:moveTo>
                <a:lnTo>
                  <a:pt x="7488238" y="0"/>
                </a:lnTo>
                <a:cubicBezTo>
                  <a:pt x="7186285" y="2314486"/>
                  <a:pt x="6568140" y="4603335"/>
                  <a:pt x="5531251" y="6866546"/>
                </a:cubicBez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blipFill>
            <a:blip r:embed="rId2"/>
            <a:stretch>
              <a:fillRect/>
            </a:stretch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3506" y="6415036"/>
            <a:ext cx="1768810" cy="8321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ctrTitle"/>
          </p:nvPr>
        </p:nvSpPr>
        <p:spPr>
          <a:xfrm>
            <a:off x="486000" y="1823293"/>
            <a:ext cx="5643000" cy="1591894"/>
          </a:xfrm>
        </p:spPr>
        <p:txBody>
          <a:bodyPr anchor="b"/>
          <a:lstStyle>
            <a:lvl1pPr algn="l">
              <a:defRPr sz="54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86000" y="3599942"/>
            <a:ext cx="5643000" cy="1398321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buNone/>
              <a:defRPr sz="4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506" y="537234"/>
            <a:ext cx="710185" cy="85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0382323"/>
      </p:ext>
    </p:extLst>
  </p:cSld>
  <p:clrMapOvr>
    <a:masterClrMapping/>
  </p:clrMapOvr>
  <p:hf hdr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8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001" y="1800000"/>
            <a:ext cx="8127774" cy="396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2704740"/>
      </p:ext>
    </p:extLst>
  </p:cSld>
  <p:clrMapOvr>
    <a:masterClrMapping/>
  </p:clrMapOvr>
  <p:hf hdr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6001" y="663507"/>
            <a:ext cx="6037745" cy="9684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6000" y="1800000"/>
            <a:ext cx="3969000" cy="396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4620" y="1800000"/>
            <a:ext cx="3969000" cy="396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0892664"/>
      </p:ext>
    </p:extLst>
  </p:cSld>
  <p:clrMapOvr>
    <a:masterClrMapping/>
  </p:clrMapOvr>
  <p:hf hdr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86000" y="1800000"/>
            <a:ext cx="2592000" cy="396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half" idx="14"/>
          </p:nvPr>
        </p:nvSpPr>
        <p:spPr>
          <a:xfrm>
            <a:off x="3252881" y="1800000"/>
            <a:ext cx="2592000" cy="396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4" name="Content Placeholder 2"/>
          <p:cNvSpPr>
            <a:spLocks noGrp="1"/>
          </p:cNvSpPr>
          <p:nvPr>
            <p:ph sz="half" idx="16"/>
          </p:nvPr>
        </p:nvSpPr>
        <p:spPr>
          <a:xfrm>
            <a:off x="6019763" y="1800000"/>
            <a:ext cx="2592000" cy="39600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863649"/>
      </p:ext>
    </p:extLst>
  </p:cSld>
  <p:clrMapOvr>
    <a:masterClrMapping/>
  </p:clrMapOvr>
  <p:hf hdr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624675"/>
      </p:ext>
    </p:extLst>
  </p:cSld>
  <p:clrMapOvr>
    <a:masterClrMapping/>
  </p:clrMapOvr>
  <p:hf hdr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w Logoty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953600"/>
      </p:ext>
    </p:extLst>
  </p:cSld>
  <p:clrMapOvr>
    <a:masterClrMapping/>
  </p:clrMapOvr>
  <p:hf hdr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ags" Target="../tags/tag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6001" y="663507"/>
            <a:ext cx="6037745" cy="9684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6001" y="1800000"/>
            <a:ext cx="8127774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4700" y="6385607"/>
            <a:ext cx="16713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8/6/2016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6000" y="6540688"/>
            <a:ext cx="1890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Footer information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6000" y="6385607"/>
            <a:ext cx="216000" cy="14400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800">
                <a:solidFill>
                  <a:schemeClr val="tx1"/>
                </a:solidFill>
              </a:defRPr>
            </a:lvl1pPr>
          </a:lstStyle>
          <a:p>
            <a:fld id="{FB11BD77-5CEB-4A67-B6FA-87C329E83F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reeform 5"/>
          <p:cNvSpPr>
            <a:spLocks/>
          </p:cNvSpPr>
          <p:nvPr userDrawn="1"/>
        </p:nvSpPr>
        <p:spPr bwMode="auto">
          <a:xfrm>
            <a:off x="1774589" y="6134948"/>
            <a:ext cx="7370738" cy="724650"/>
          </a:xfrm>
          <a:custGeom>
            <a:avLst/>
            <a:gdLst>
              <a:gd name="T0" fmla="*/ 1741 w 1741"/>
              <a:gd name="T1" fmla="*/ 168 h 168"/>
              <a:gd name="T2" fmla="*/ 1741 w 1741"/>
              <a:gd name="T3" fmla="*/ 0 h 168"/>
              <a:gd name="T4" fmla="*/ 1511 w 1741"/>
              <a:gd name="T5" fmla="*/ 1 h 168"/>
              <a:gd name="T6" fmla="*/ 0 w 1741"/>
              <a:gd name="T7" fmla="*/ 168 h 168"/>
              <a:gd name="T8" fmla="*/ 1741 w 1741"/>
              <a:gd name="T9" fmla="*/ 168 h 1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741" h="168">
                <a:moveTo>
                  <a:pt x="1741" y="168"/>
                </a:moveTo>
                <a:cubicBezTo>
                  <a:pt x="1741" y="0"/>
                  <a:pt x="1741" y="0"/>
                  <a:pt x="1741" y="0"/>
                </a:cubicBezTo>
                <a:cubicBezTo>
                  <a:pt x="1511" y="1"/>
                  <a:pt x="1511" y="1"/>
                  <a:pt x="1511" y="1"/>
                </a:cubicBezTo>
                <a:cubicBezTo>
                  <a:pt x="1491" y="1"/>
                  <a:pt x="902" y="1"/>
                  <a:pt x="0" y="168"/>
                </a:cubicBezTo>
                <a:lnTo>
                  <a:pt x="1741" y="16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sz="1800" dirty="0"/>
          </a:p>
        </p:txBody>
      </p:sp>
      <p:pic>
        <p:nvPicPr>
          <p:cNvPr id="10" name="Picture 9"/>
          <p:cNvPicPr>
            <a:picLocks/>
          </p:cNvPicPr>
          <p:nvPr userDrawn="1"/>
        </p:nvPicPr>
        <p:blipFill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4403" y="6415202"/>
            <a:ext cx="1767601" cy="82800"/>
          </a:xfrm>
          <a:prstGeom prst="rect">
            <a:avLst/>
          </a:prstGeom>
        </p:spPr>
      </p:pic>
      <p:sp>
        <p:nvSpPr>
          <p:cNvPr id="11" name="xxLanguageTextBox"/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12700" cy="12700"/>
          </a:xfrm>
          <a:prstGeom prst="rect">
            <a:avLst/>
          </a:prstGeom>
          <a:noFill/>
          <a:ln w="12700" cap="flat" cmpd="sng" algn="ctr">
            <a:noFill/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7506" y="537234"/>
            <a:ext cx="710185" cy="8503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46393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62" r:id="rId4"/>
    <p:sldLayoutId id="2147483650" r:id="rId5"/>
    <p:sldLayoutId id="2147483652" r:id="rId6"/>
    <p:sldLayoutId id="2147483664" r:id="rId7"/>
    <p:sldLayoutId id="2147483654" r:id="rId8"/>
    <p:sldLayoutId id="2147483655" r:id="rId9"/>
    <p:sldLayoutId id="2147483669" r:id="rId10"/>
    <p:sldLayoutId id="2147483651" r:id="rId11"/>
    <p:sldLayoutId id="2147483668" r:id="rId12"/>
    <p:sldLayoutId id="2147483665" r:id="rId13"/>
    <p:sldLayoutId id="2147483671" r:id="rId14"/>
    <p:sldLayoutId id="2147483670" r:id="rId15"/>
    <p:sldLayoutId id="2147483667" r:id="rId16"/>
    <p:sldLayoutId id="2147483672" r:id="rId17"/>
    <p:sldLayoutId id="2147483666" r:id="rId18"/>
    <p:sldLayoutId id="2147483673" r:id="rId19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200"/>
        </a:spcBef>
        <a:spcAft>
          <a:spcPts val="600"/>
        </a:spcAft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975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975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898525" indent="-180000" algn="l" defTabSz="914400" rtl="0" eaLnBrk="1" latinLnBrk="0" hangingPunct="1">
        <a:lnSpc>
          <a:spcPct val="9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2880" userDrawn="1">
          <p15:clr>
            <a:srgbClr val="F26B43"/>
          </p15:clr>
        </p15:guide>
        <p15:guide id="2" orient="horz" pos="3861" userDrawn="1">
          <p15:clr>
            <a:srgbClr val="F26B43"/>
          </p15:clr>
        </p15:guide>
        <p15:guide id="3" orient="horz" pos="2160" userDrawn="1">
          <p15:clr>
            <a:srgbClr val="F26B43"/>
          </p15:clr>
        </p15:guide>
        <p15:guide id="4" orient="horz" pos="414" userDrawn="1">
          <p15:clr>
            <a:srgbClr val="F26B43"/>
          </p15:clr>
        </p15:guide>
        <p15:guide id="5" orient="horz" pos="1129" userDrawn="1">
          <p15:clr>
            <a:srgbClr val="F26B43"/>
          </p15:clr>
        </p15:guide>
        <p15:guide id="6" orient="horz" pos="4088" userDrawn="1">
          <p15:clr>
            <a:srgbClr val="F26B43"/>
          </p15:clr>
        </p15:guide>
        <p15:guide id="7" pos="305" userDrawn="1">
          <p15:clr>
            <a:srgbClr val="F26B43"/>
          </p15:clr>
        </p15:guide>
        <p15:guide id="8" pos="5426" userDrawn="1">
          <p15:clr>
            <a:srgbClr val="F26B43"/>
          </p15:clr>
        </p15:guide>
        <p15:guide id="9" orient="horz" pos="1035" userDrawn="1">
          <p15:clr>
            <a:srgbClr val="F26B43"/>
          </p15:clr>
        </p15:guide>
        <p15:guide id="10" orient="horz" pos="2999" userDrawn="1">
          <p15:clr>
            <a:srgbClr val="F26B43"/>
          </p15:clr>
        </p15:guide>
        <p15:guide id="11" pos="4114" userDrawn="1">
          <p15:clr>
            <a:srgbClr val="F26B43"/>
          </p15:clr>
        </p15:guide>
        <p15:guide id="12" orient="horz" pos="3633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0.xml"/></Relationships>
</file>

<file path=ppt/slides/_rels/slide11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notesSlide" Target="../notesSlides/notesSlide11.xml"/><Relationship Id="rId7" Type="http://schemas.openxmlformats.org/officeDocument/2006/relationships/diagramColors" Target="../diagrams/colors1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1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2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3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4.xml"/><Relationship Id="rId4" Type="http://schemas.openxmlformats.org/officeDocument/2006/relationships/image" Target="../media/image8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5.xml"/><Relationship Id="rId4" Type="http://schemas.openxmlformats.org/officeDocument/2006/relationships/image" Target="../media/image8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6.xml"/><Relationship Id="rId6" Type="http://schemas.openxmlformats.org/officeDocument/2006/relationships/image" Target="../media/image9.jpeg"/><Relationship Id="rId5" Type="http://schemas.openxmlformats.org/officeDocument/2006/relationships/hyperlink" Target="http://www.odboryplus.cz/" TargetMode="External"/><Relationship Id="rId4" Type="http://schemas.openxmlformats.org/officeDocument/2006/relationships/hyperlink" Target="http://www.osdlv.cz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1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mailto:lukas.prokop@storaenso.com" TargetMode="External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2.xml"/><Relationship Id="rId6" Type="http://schemas.openxmlformats.org/officeDocument/2006/relationships/hyperlink" Target="https://cs.wikipedia.org/wiki/Ekonomika" TargetMode="External"/><Relationship Id="rId5" Type="http://schemas.openxmlformats.org/officeDocument/2006/relationships/hyperlink" Target="https://cs.wikipedia.org/w/index.php?title=Pr%C3%A1ce_(pr%C3%A1vo)&amp;action=edit&amp;redlink=1" TargetMode="External"/><Relationship Id="rId4" Type="http://schemas.openxmlformats.org/officeDocument/2006/relationships/hyperlink" Target="https://cs.wikipedia.org/wiki/Zam%C4%9Bstnanec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5.xml"/><Relationship Id="rId1" Type="http://schemas.openxmlformats.org/officeDocument/2006/relationships/themeOverride" Target="../theme/themeOverr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Odbory při SE	 v Ostravě	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Informační schůzka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4179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projednání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h</a:t>
            </a:r>
            <a:r>
              <a:rPr lang="cs-CZ" dirty="0"/>
              <a:t>) </a:t>
            </a:r>
            <a:r>
              <a:rPr lang="cs-CZ" b="1" dirty="0"/>
              <a:t>projednání návrhů právních </a:t>
            </a:r>
            <a:r>
              <a:rPr lang="cs-CZ" b="1" dirty="0" smtClean="0"/>
              <a:t>předpisů</a:t>
            </a:r>
          </a:p>
          <a:p>
            <a:pPr marL="0" indent="0">
              <a:buNone/>
            </a:pPr>
            <a:r>
              <a:rPr lang="cs-CZ" dirty="0" smtClean="0"/>
              <a:t>i) </a:t>
            </a:r>
            <a:r>
              <a:rPr lang="cs-CZ" b="1" dirty="0" smtClean="0"/>
              <a:t>určení </a:t>
            </a:r>
            <a:r>
              <a:rPr lang="cs-CZ" b="1" dirty="0"/>
              <a:t>neomluvené </a:t>
            </a:r>
            <a:r>
              <a:rPr lang="cs-CZ" b="1" dirty="0" smtClean="0"/>
              <a:t>absence</a:t>
            </a:r>
          </a:p>
          <a:p>
            <a:pPr marL="0" indent="0">
              <a:buNone/>
            </a:pPr>
            <a:r>
              <a:rPr lang="cs-CZ" dirty="0"/>
              <a:t>Výčet projednacích oprávnění může být rozšířen dohodou v kolektivní smlouvě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602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Odbory v Ostravě, struktura</a:t>
            </a:r>
            <a:endParaRPr lang="cs-CZ" dirty="0"/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48243522"/>
              </p:ext>
            </p:extLst>
          </p:nvPr>
        </p:nvGraphicFramePr>
        <p:xfrm>
          <a:off x="486001" y="1800000"/>
          <a:ext cx="8127774" cy="3960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4551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Odbory v Ostravě, výhody pro členy OS DLV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Bezplatná </a:t>
            </a:r>
            <a:r>
              <a:rPr lang="cs-CZ" dirty="0"/>
              <a:t>právní pomoc v pracovněprávní problematice a bezplatné zastoupení před soudem </a:t>
            </a:r>
          </a:p>
          <a:p>
            <a:r>
              <a:rPr lang="cs-CZ" dirty="0" smtClean="0"/>
              <a:t>Pomoc </a:t>
            </a:r>
            <a:r>
              <a:rPr lang="cs-CZ" dirty="0"/>
              <a:t>při uzavírání podnikových kolektivních </a:t>
            </a:r>
            <a:r>
              <a:rPr lang="cs-CZ" dirty="0" smtClean="0"/>
              <a:t>smluv</a:t>
            </a:r>
            <a:endParaRPr lang="cs-CZ" dirty="0"/>
          </a:p>
          <a:p>
            <a:r>
              <a:rPr lang="cs-CZ" dirty="0" smtClean="0"/>
              <a:t>Pomoc </a:t>
            </a:r>
            <a:r>
              <a:rPr lang="cs-CZ" dirty="0"/>
              <a:t>v oblasti mzdové, daňové a sociální </a:t>
            </a:r>
          </a:p>
          <a:p>
            <a:r>
              <a:rPr lang="cs-CZ" dirty="0" smtClean="0"/>
              <a:t>Pomoc </a:t>
            </a:r>
            <a:r>
              <a:rPr lang="cs-CZ" dirty="0"/>
              <a:t>při řešení problematiky bezpečnosti a ochrany zdraví při práci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12</a:t>
            </a:fld>
            <a:endParaRPr lang="en-US" dirty="0"/>
          </a:p>
        </p:txBody>
      </p:sp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795" y="4323197"/>
            <a:ext cx="1024186" cy="125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9001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Odbory v Ostravě, výhody pro členy OS DLV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 smtClean="0"/>
              <a:t>Pojištění zdarma</a:t>
            </a:r>
          </a:p>
          <a:p>
            <a:r>
              <a:rPr lang="cs-CZ" dirty="0" smtClean="0"/>
              <a:t>Úrazové </a:t>
            </a:r>
            <a:r>
              <a:rPr lang="cs-CZ" dirty="0"/>
              <a:t>pojištění členů OS DLV a jejich rodinných příslušníků při akcích pořádaných nebo </a:t>
            </a:r>
            <a:r>
              <a:rPr lang="cs-CZ" dirty="0" smtClean="0"/>
              <a:t>spolupořádaných </a:t>
            </a:r>
            <a:r>
              <a:rPr lang="cs-CZ" dirty="0"/>
              <a:t>odborovou organizací či OS </a:t>
            </a:r>
            <a:r>
              <a:rPr lang="cs-CZ" dirty="0" smtClean="0"/>
              <a:t>DLV</a:t>
            </a:r>
          </a:p>
          <a:p>
            <a:r>
              <a:rPr lang="cs-CZ" dirty="0" smtClean="0"/>
              <a:t>Proti </a:t>
            </a:r>
            <a:r>
              <a:rPr lang="cs-CZ" dirty="0"/>
              <a:t>škodě způsobené zaměstnavateli </a:t>
            </a:r>
            <a:r>
              <a:rPr lang="en-US" dirty="0" smtClean="0"/>
              <a:t>do 150 000 </a:t>
            </a:r>
            <a:r>
              <a:rPr lang="cs-CZ" dirty="0" smtClean="0"/>
              <a:t>Kč</a:t>
            </a:r>
            <a:endParaRPr lang="cs-CZ" dirty="0"/>
          </a:p>
          <a:p>
            <a:r>
              <a:rPr lang="cs-CZ" dirty="0" smtClean="0"/>
              <a:t>Úrazové </a:t>
            </a:r>
            <a:r>
              <a:rPr lang="cs-CZ" dirty="0"/>
              <a:t>pojištění funkcionářů OS (členů VR a členů Sněmu a RK)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13</a:t>
            </a:fld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795" y="4323197"/>
            <a:ext cx="1024186" cy="125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73313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Odbory v Ostravě, výhody pro členy OS DLV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/>
              <a:t>Možnost čerpání podpor z vlastního Zajišťovacího fondu OS DLV</a:t>
            </a:r>
            <a:r>
              <a:rPr lang="cs-CZ" dirty="0"/>
              <a:t> </a:t>
            </a:r>
            <a:endParaRPr lang="cs-CZ" dirty="0" smtClean="0"/>
          </a:p>
          <a:p>
            <a:pPr>
              <a:spcBef>
                <a:spcPts val="600"/>
              </a:spcBef>
            </a:pPr>
            <a:r>
              <a:rPr lang="cs-CZ" dirty="0" smtClean="0"/>
              <a:t>Při </a:t>
            </a:r>
            <a:r>
              <a:rPr lang="cs-CZ" dirty="0"/>
              <a:t>nezaměstnanosti člena OS </a:t>
            </a:r>
            <a:r>
              <a:rPr lang="cs-CZ" dirty="0" smtClean="0"/>
              <a:t>DLV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Pro </a:t>
            </a:r>
            <a:r>
              <a:rPr lang="cs-CZ" dirty="0"/>
              <a:t>nezaopatřené děti do 26 let věku při nezaměstnanosti člena OS </a:t>
            </a:r>
            <a:r>
              <a:rPr lang="cs-CZ" dirty="0" smtClean="0"/>
              <a:t>DLV</a:t>
            </a:r>
            <a:endParaRPr lang="cs-CZ" dirty="0"/>
          </a:p>
          <a:p>
            <a:pPr>
              <a:spcBef>
                <a:spcPts val="600"/>
              </a:spcBef>
            </a:pPr>
            <a:r>
              <a:rPr lang="cs-CZ" dirty="0" smtClean="0"/>
              <a:t>Podpora </a:t>
            </a:r>
            <a:r>
              <a:rPr lang="cs-CZ" dirty="0"/>
              <a:t>při pracovní neschopnosti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Příspěvek </a:t>
            </a:r>
            <a:r>
              <a:rPr lang="cs-CZ" dirty="0"/>
              <a:t>při ošetřování člena rodiny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Při </a:t>
            </a:r>
            <a:r>
              <a:rPr lang="cs-CZ" dirty="0"/>
              <a:t>narození dítěte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Při </a:t>
            </a:r>
            <a:r>
              <a:rPr lang="cs-CZ" dirty="0"/>
              <a:t>úmrtí člena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Podpora </a:t>
            </a:r>
            <a:r>
              <a:rPr lang="cs-CZ" dirty="0"/>
              <a:t>pozůstalým po členovi OS DLV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Při </a:t>
            </a:r>
            <a:r>
              <a:rPr lang="cs-CZ" dirty="0"/>
              <a:t>živelních pohromách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Při </a:t>
            </a:r>
            <a:r>
              <a:rPr lang="cs-CZ" dirty="0"/>
              <a:t>účasti ve stávce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Odborovým </a:t>
            </a:r>
            <a:r>
              <a:rPr lang="cs-CZ" dirty="0"/>
              <a:t>funkcionářům v případě ztráty zaměstnání 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28.1.2018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14</a:t>
            </a:fld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6000" y="3780000"/>
            <a:ext cx="1024186" cy="125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3185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Odbory v Ostravě, výhody pro členy OS DLV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/>
              <a:t>Zvýhodněné lázeňské pobyty a rekreace</a:t>
            </a:r>
            <a:r>
              <a:rPr lang="cs-CZ" dirty="0" smtClean="0"/>
              <a:t> 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cs-CZ" dirty="0"/>
              <a:t>Členové Odborového svazu pracovníků dřevozpracujících odvětví, lesního a vodního hospodářství v České republice se mohou s nabídkou pobytů seznámit na Intranetových stránkách OS DLV, kam mají přístup všechny ZO/MO OS DLV po zadání příslušného hesla, o kterém byli informováni předsedové VZO OS DLV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28.1.2018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15</a:t>
            </a:fld>
            <a:endParaRPr lang="en-US" dirty="0"/>
          </a:p>
        </p:txBody>
      </p:sp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7795" y="4323197"/>
            <a:ext cx="1024186" cy="1250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8693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Odbory v Ostravě, výhody pro členy OS DLV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b="1" u="sng" dirty="0"/>
              <a:t>Další nabídky členům</a:t>
            </a:r>
            <a:r>
              <a:rPr lang="cs-CZ" dirty="0"/>
              <a:t> </a:t>
            </a:r>
            <a:r>
              <a:rPr lang="cs-CZ" dirty="0" smtClean="0"/>
              <a:t>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Regionální </a:t>
            </a:r>
            <a:r>
              <a:rPr lang="cs-CZ" dirty="0"/>
              <a:t>právní poradenská centra </a:t>
            </a:r>
            <a:endParaRPr lang="cs-CZ" dirty="0" smtClean="0"/>
          </a:p>
          <a:p>
            <a:pPr>
              <a:spcBef>
                <a:spcPts val="600"/>
              </a:spcBef>
            </a:pPr>
            <a:r>
              <a:rPr lang="cs-CZ" dirty="0" smtClean="0"/>
              <a:t>T-MOBILE </a:t>
            </a:r>
            <a:r>
              <a:rPr lang="cs-CZ" dirty="0"/>
              <a:t>zvýhodněné tarify pro členy a rodinné </a:t>
            </a:r>
            <a:r>
              <a:rPr lang="cs-CZ" dirty="0" smtClean="0"/>
              <a:t>příslušníky</a:t>
            </a:r>
          </a:p>
          <a:p>
            <a:pPr>
              <a:spcBef>
                <a:spcPts val="600"/>
              </a:spcBef>
            </a:pPr>
            <a:r>
              <a:rPr lang="cs-CZ" dirty="0"/>
              <a:t>Sdružení na ochranu nájemníků SON – pomoc v bytové problematice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Portál </a:t>
            </a:r>
            <a:r>
              <a:rPr lang="cs-CZ" dirty="0"/>
              <a:t>ODBORYPLUS atraktivní slevy pro členy </a:t>
            </a:r>
            <a:endParaRPr lang="cs-CZ" dirty="0" smtClean="0"/>
          </a:p>
          <a:p>
            <a:pPr lvl="1">
              <a:spcBef>
                <a:spcPts val="600"/>
              </a:spcBef>
            </a:pPr>
            <a:r>
              <a:rPr lang="cs-CZ" dirty="0" smtClean="0"/>
              <a:t>Sleva na In karty u ČD až 2 000,- Kč</a:t>
            </a:r>
          </a:p>
          <a:p>
            <a:pPr lvl="1">
              <a:spcBef>
                <a:spcPts val="600"/>
              </a:spcBef>
            </a:pPr>
            <a:r>
              <a:rPr lang="cs-CZ" dirty="0" smtClean="0"/>
              <a:t>Automobil Kia se slevou až 147 000,- Kč</a:t>
            </a:r>
          </a:p>
          <a:p>
            <a:pPr lvl="1">
              <a:spcBef>
                <a:spcPts val="600"/>
              </a:spcBef>
            </a:pPr>
            <a:r>
              <a:rPr lang="cs-CZ" dirty="0"/>
              <a:t>Auto </a:t>
            </a:r>
            <a:r>
              <a:rPr lang="cs-CZ" dirty="0" err="1" smtClean="0"/>
              <a:t>Kelly</a:t>
            </a:r>
            <a:r>
              <a:rPr lang="cs-CZ" dirty="0" smtClean="0"/>
              <a:t> - </a:t>
            </a:r>
            <a:r>
              <a:rPr lang="cs-CZ" dirty="0"/>
              <a:t>akční a speciální slevy až 50%</a:t>
            </a:r>
          </a:p>
          <a:p>
            <a:pPr marL="0" indent="0">
              <a:spcBef>
                <a:spcPts val="600"/>
              </a:spcBef>
              <a:buNone/>
            </a:pPr>
            <a:endParaRPr lang="cs-CZ" dirty="0"/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/>
              <a:t>Více informací o výhodách a benefitech najdete </a:t>
            </a:r>
            <a:r>
              <a:rPr lang="cs-CZ" dirty="0"/>
              <a:t>na webu </a:t>
            </a:r>
            <a:r>
              <a:rPr lang="cs-CZ" dirty="0" smtClean="0">
                <a:hlinkClick r:id="rId4"/>
              </a:rPr>
              <a:t>www.osdlv.cz</a:t>
            </a:r>
            <a:r>
              <a:rPr lang="cs-CZ" dirty="0"/>
              <a:t> a </a:t>
            </a:r>
            <a:r>
              <a:rPr lang="cs-CZ" dirty="0" smtClean="0">
                <a:hlinkClick r:id="rId5"/>
              </a:rPr>
              <a:t>www.odboryplus.cz</a:t>
            </a:r>
            <a:r>
              <a:rPr lang="cs-CZ" dirty="0" smtClean="0"/>
              <a:t>. </a:t>
            </a:r>
          </a:p>
          <a:p>
            <a:pPr marL="0" indent="0">
              <a:spcBef>
                <a:spcPts val="600"/>
              </a:spcBef>
              <a:buNone/>
            </a:pPr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16</a:t>
            </a:fld>
            <a:endParaRPr lang="en-US" dirty="0"/>
          </a:p>
        </p:txBody>
      </p:sp>
      <p:pic>
        <p:nvPicPr>
          <p:cNvPr id="3074" name="Picture 2" descr="http://ipodpora.odbory.info/soubory/dms/wysiwyg_uploads/87c8bb41d5102659/uploads/banner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4485" y="3925657"/>
            <a:ext cx="2610412" cy="695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05568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Odbory v Ostravě, členské příspěvky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600"/>
              </a:spcBef>
              <a:buNone/>
            </a:pPr>
            <a:endParaRPr lang="cs-CZ" b="1" dirty="0" smtClean="0"/>
          </a:p>
          <a:p>
            <a:pPr marL="0" indent="0" algn="ctr">
              <a:spcBef>
                <a:spcPts val="600"/>
              </a:spcBef>
              <a:buNone/>
            </a:pPr>
            <a:r>
              <a:rPr lang="cs-CZ" b="1" dirty="0" smtClean="0"/>
              <a:t>1 % z čistého měsíčního příjmu</a:t>
            </a:r>
          </a:p>
          <a:p>
            <a:pPr marL="0" indent="0" algn="ctr">
              <a:spcBef>
                <a:spcPts val="600"/>
              </a:spcBef>
              <a:buNone/>
            </a:pPr>
            <a:endParaRPr lang="cs-CZ" b="1" dirty="0" smtClean="0"/>
          </a:p>
          <a:p>
            <a:pPr marL="0" indent="0">
              <a:spcBef>
                <a:spcPts val="600"/>
              </a:spcBef>
              <a:buNone/>
            </a:pPr>
            <a:r>
              <a:rPr lang="cs-CZ" dirty="0" smtClean="0"/>
              <a:t>Tyto peníze ovšem nijak neztrácíte, jednak je příspěvek odpočitatelný od základu daně a dále z něj hrazena řada </a:t>
            </a:r>
            <a:r>
              <a:rPr lang="cs-CZ" dirty="0"/>
              <a:t>uvedených </a:t>
            </a:r>
            <a:r>
              <a:rPr lang="cs-CZ" dirty="0" smtClean="0"/>
              <a:t>výhod.</a:t>
            </a:r>
            <a:endParaRPr lang="cs-CZ" b="1" dirty="0" smtClean="0"/>
          </a:p>
          <a:p>
            <a:pPr>
              <a:spcBef>
                <a:spcPts val="600"/>
              </a:spcBef>
            </a:pPr>
            <a:r>
              <a:rPr lang="cs-CZ" dirty="0" smtClean="0"/>
              <a:t>3 000 Kč od základu daně 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Vánoční příspěvek (1 500 Kč v roce 2017</a:t>
            </a:r>
            <a:r>
              <a:rPr lang="cs-CZ" dirty="0" smtClean="0"/>
              <a:t>)</a:t>
            </a:r>
            <a:endParaRPr lang="en-US" dirty="0" smtClean="0"/>
          </a:p>
          <a:p>
            <a:pPr>
              <a:spcBef>
                <a:spcPts val="600"/>
              </a:spcBef>
            </a:pPr>
            <a:endParaRPr lang="en-US" dirty="0"/>
          </a:p>
          <a:p>
            <a:pPr marL="0" indent="0">
              <a:spcBef>
                <a:spcPts val="600"/>
              </a:spcBef>
              <a:buNone/>
            </a:pPr>
            <a:r>
              <a:rPr lang="en-US" dirty="0" smtClean="0"/>
              <a:t>V </a:t>
            </a:r>
            <a:r>
              <a:rPr lang="cs-CZ" dirty="0" smtClean="0"/>
              <a:t>případě pokračování členství při změně zaměstnaneckého stavu </a:t>
            </a:r>
            <a:r>
              <a:rPr lang="cs-CZ" smtClean="0"/>
              <a:t>členu např</a:t>
            </a:r>
            <a:r>
              <a:rPr lang="cs-CZ" dirty="0" smtClean="0"/>
              <a:t>. při rodičovské dovolené nebo odchodu důchodu se platí tzv. udržovací příspěvek ve výší 15 Kč na měsíc.</a:t>
            </a:r>
            <a:endParaRPr lang="cs-CZ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248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Odbory v Ostravě, co už máme za sebou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</a:pPr>
            <a:r>
              <a:rPr lang="cs-CZ" dirty="0" smtClean="0"/>
              <a:t>Počátek činnosti buňky v Ostravě 10/2016</a:t>
            </a:r>
          </a:p>
          <a:p>
            <a:pPr>
              <a:spcBef>
                <a:spcPts val="600"/>
              </a:spcBef>
            </a:pPr>
            <a:r>
              <a:rPr lang="cs-CZ" dirty="0"/>
              <a:t>Podpora zaměstnanců při stěhování a následne aklimatizaci za společného jednání odborů, vedení a dalších </a:t>
            </a:r>
            <a:r>
              <a:rPr lang="cs-CZ" dirty="0" smtClean="0"/>
              <a:t>zástupců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Účast na kolektivním vyjednávání 2017, </a:t>
            </a:r>
            <a:r>
              <a:rPr lang="cs-CZ" b="1" dirty="0" smtClean="0"/>
              <a:t>vyjednané benefity v kolektivní smlouvě jsou zásluha odborů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Projekt SE Ostrava sportuje!!! za podpory odborů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Měření zraku pro SE zaměstnance v Ostravě 6/2017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Možnost vedení účtu zdarma u Raiffeisenbank pro zaměstnance SE</a:t>
            </a:r>
          </a:p>
          <a:p>
            <a:pPr>
              <a:spcBef>
                <a:spcPts val="600"/>
              </a:spcBef>
            </a:pPr>
            <a:r>
              <a:rPr lang="cs-CZ" dirty="0" smtClean="0"/>
              <a:t>Den otevřených dveří ve Ždírci</a:t>
            </a:r>
          </a:p>
          <a:p>
            <a:pPr>
              <a:spcBef>
                <a:spcPts val="600"/>
              </a:spcBef>
            </a:pPr>
            <a:r>
              <a:rPr lang="cs-CZ" smtClean="0"/>
              <a:t>Rozdělení vyjednávání na samostané pro Ostravu, Ždírec a Planou</a:t>
            </a:r>
            <a:endParaRPr lang="cs-CZ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04898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Odbory v Ostravě, jak se stát členem?</a:t>
            </a:r>
            <a:endParaRPr lang="cs-CZ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32797583"/>
              </p:ext>
            </p:extLst>
          </p:nvPr>
        </p:nvGraphicFramePr>
        <p:xfrm>
          <a:off x="1395987" y="2419961"/>
          <a:ext cx="6712147" cy="218937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28.1.2018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19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701998" y="5397388"/>
            <a:ext cx="8100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Lukáš Prokop	     </a:t>
            </a:r>
            <a:r>
              <a:rPr lang="en-US" dirty="0" smtClean="0">
                <a:hlinkClick r:id="rId8"/>
              </a:rPr>
              <a:t>lukas.prokop@storaenso.com</a:t>
            </a:r>
            <a:r>
              <a:rPr lang="en-US" dirty="0" smtClean="0"/>
              <a:t>	</a:t>
            </a:r>
            <a:r>
              <a:rPr lang="cs-CZ" dirty="0"/>
              <a:t> </a:t>
            </a:r>
            <a:r>
              <a:rPr lang="cs-CZ" dirty="0" smtClean="0"/>
              <a:t>      </a:t>
            </a:r>
            <a:r>
              <a:rPr lang="en-US" dirty="0" smtClean="0"/>
              <a:t>+420 602 239 094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09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Proč mít odbory i v Ostravě?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Odbory</a:t>
            </a:r>
            <a:r>
              <a:rPr lang="cs-CZ" dirty="0" smtClean="0"/>
              <a:t> jsou sdružení </a:t>
            </a:r>
            <a:r>
              <a:rPr lang="cs-CZ" dirty="0" smtClean="0">
                <a:hlinkClick r:id="rId4" tooltip="Zaměstnanec"/>
              </a:rPr>
              <a:t>zaměstnanců</a:t>
            </a:r>
            <a:r>
              <a:rPr lang="cs-CZ" dirty="0" smtClean="0"/>
              <a:t>, založené s cílem prosazovat jejich </a:t>
            </a:r>
            <a:r>
              <a:rPr lang="cs-CZ" dirty="0" smtClean="0">
                <a:hlinkClick r:id="rId5" tooltip="Práce (právo) (stránka neexistuje)"/>
              </a:rPr>
              <a:t>pracovní</a:t>
            </a:r>
            <a:r>
              <a:rPr lang="cs-CZ" dirty="0" smtClean="0"/>
              <a:t>, </a:t>
            </a:r>
            <a:r>
              <a:rPr lang="cs-CZ" dirty="0" smtClean="0">
                <a:hlinkClick r:id="rId6" tooltip="Ekonomika"/>
              </a:rPr>
              <a:t>hospodářské</a:t>
            </a:r>
            <a:r>
              <a:rPr lang="cs-CZ" dirty="0" smtClean="0"/>
              <a:t>, politické, sociální a jiné zájmy.</a:t>
            </a:r>
          </a:p>
          <a:p>
            <a:r>
              <a:rPr lang="cs-CZ" dirty="0" smtClean="0"/>
              <a:t>Odborová práva tvoří významnou součást práv zaměstnanců v pracovněprávních vztazích. Jsou projevem naplňování svobody sdružování za účelem kolektivní ochrany ekonomických a sociálních zájmů zaměstnanců jak na úrovni podniků, tak i odvětví, regionů, na národní, evropské a celosvětové úrovni.</a:t>
            </a:r>
          </a:p>
          <a:p>
            <a:endParaRPr lang="cs-CZ" dirty="0"/>
          </a:p>
          <a:p>
            <a:pPr marL="0" indent="0">
              <a:buNone/>
            </a:pPr>
            <a:r>
              <a:rPr lang="cs-CZ" sz="2400" dirty="0" smtClean="0"/>
              <a:t>Mít možnost vést dialog s vedením firmy a podílet se na prosazování zájmů zaměstnanců, ale v konečném důsledku i firmy.</a:t>
            </a:r>
            <a:endParaRPr lang="cs-CZ" sz="2400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38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Odbory v Ostravě</a:t>
            </a:r>
            <a:r>
              <a:rPr lang="en-US" dirty="0" smtClean="0"/>
              <a:t>, Q&amp;A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spcBef>
                <a:spcPts val="600"/>
              </a:spcBef>
              <a:buNone/>
            </a:pPr>
            <a:endParaRPr lang="en-US" b="1" dirty="0"/>
          </a:p>
          <a:p>
            <a:pPr marL="0" indent="0" algn="ctr">
              <a:spcBef>
                <a:spcPts val="600"/>
              </a:spcBef>
              <a:buNone/>
            </a:pPr>
            <a:r>
              <a:rPr lang="cs-CZ" sz="3600" b="1" dirty="0" smtClean="0"/>
              <a:t>Děkuji za pozornost</a:t>
            </a:r>
            <a:r>
              <a:rPr lang="en-US" sz="3600" b="1" dirty="0" smtClean="0"/>
              <a:t>!</a:t>
            </a:r>
          </a:p>
          <a:p>
            <a:pPr marL="0" indent="0" algn="ctr">
              <a:spcBef>
                <a:spcPts val="600"/>
              </a:spcBef>
              <a:buNone/>
            </a:pPr>
            <a:endParaRPr lang="en-US" sz="3600" b="1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20</a:t>
            </a:fld>
            <a:endParaRPr lang="en-US" dirty="0"/>
          </a:p>
        </p:txBody>
      </p:sp>
      <p:pic>
        <p:nvPicPr>
          <p:cNvPr id="8196" name="Picture 4" descr="Výsledek obrázku pro q / 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4911" y="3043309"/>
            <a:ext cx="4109953" cy="2498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30556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Základní práva odborové organizace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Právo na informace</a:t>
            </a:r>
          </a:p>
          <a:p>
            <a:r>
              <a:rPr lang="cs-CZ" dirty="0" smtClean="0"/>
              <a:t>Právo na projednání</a:t>
            </a:r>
          </a:p>
          <a:p>
            <a:r>
              <a:rPr lang="cs-CZ" dirty="0" smtClean="0"/>
              <a:t>Právo na spolurozhodování</a:t>
            </a:r>
          </a:p>
          <a:p>
            <a:r>
              <a:rPr lang="cs-CZ" dirty="0" smtClean="0"/>
              <a:t>Právo na kontrolu pracovních podmínek u zaměstnavatele</a:t>
            </a:r>
          </a:p>
          <a:p>
            <a:r>
              <a:rPr lang="cs-CZ" dirty="0" smtClean="0"/>
              <a:t>Právo na kolektivní vyjednávání a uzavření kolektivní smlouvy (</a:t>
            </a:r>
            <a:r>
              <a:rPr lang="cs-CZ" b="1" dirty="0" smtClean="0"/>
              <a:t>toto právo náleží pouze odborům</a:t>
            </a:r>
            <a:r>
              <a:rPr lang="cs-CZ" dirty="0" smtClean="0"/>
              <a:t>)</a:t>
            </a:r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594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informace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Zaměstnavatel je povinen informovat zaměstnance prostřednictvím odborové </a:t>
            </a:r>
            <a:r>
              <a:rPr lang="cs-CZ" dirty="0" smtClean="0"/>
              <a:t>organizace </a:t>
            </a:r>
            <a:r>
              <a:rPr lang="cs-CZ" dirty="0"/>
              <a:t>o</a:t>
            </a:r>
            <a:r>
              <a:rPr lang="cs-CZ" dirty="0" smtClean="0"/>
              <a:t>:</a:t>
            </a:r>
          </a:p>
          <a:p>
            <a:pPr marL="0" indent="0">
              <a:buNone/>
            </a:pPr>
            <a:r>
              <a:rPr lang="cs-CZ" dirty="0"/>
              <a:t>a) ekonomické a finanční situaci zaměstnavatele a jejím pravděpodobném </a:t>
            </a:r>
            <a:r>
              <a:rPr lang="cs-CZ" dirty="0" smtClean="0"/>
              <a:t>vývoji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b) činnosti zaměstnavatele, jejím pravděpodobném vývoji, o jejích </a:t>
            </a:r>
            <a:r>
              <a:rPr lang="cs-CZ" dirty="0" smtClean="0"/>
              <a:t>důsledcích na </a:t>
            </a:r>
            <a:r>
              <a:rPr lang="cs-CZ" dirty="0"/>
              <a:t>životní prostředí a jeho ekologických opatřeních,</a:t>
            </a:r>
          </a:p>
          <a:p>
            <a:pPr marL="0" indent="0">
              <a:buNone/>
            </a:pPr>
            <a:r>
              <a:rPr lang="cs-CZ" dirty="0"/>
              <a:t>c) právním postavení zaměstnavatele a jeho změnách, vnitřním </a:t>
            </a:r>
            <a:r>
              <a:rPr lang="cs-CZ" dirty="0" smtClean="0"/>
              <a:t>uspořádání a </a:t>
            </a:r>
            <a:r>
              <a:rPr lang="cs-CZ" dirty="0"/>
              <a:t>osobě oprávněné jednat za zaměstnavatele v pracovněprávních </a:t>
            </a:r>
            <a:r>
              <a:rPr lang="cs-CZ" dirty="0" smtClean="0"/>
              <a:t>vztazích o převažující </a:t>
            </a:r>
            <a:r>
              <a:rPr lang="cs-CZ" dirty="0"/>
              <a:t>činnosti zaměstnavatele označené kódem Klasifikace </a:t>
            </a:r>
            <a:r>
              <a:rPr lang="cs-CZ" dirty="0" smtClean="0"/>
              <a:t>ekonomické </a:t>
            </a:r>
            <a:r>
              <a:rPr lang="cs-CZ" dirty="0"/>
              <a:t>činnosti a uskutečněných změnách v předmětu činnosti </a:t>
            </a:r>
            <a:r>
              <a:rPr lang="cs-CZ" dirty="0" smtClean="0"/>
              <a:t>zaměstnavatele</a:t>
            </a:r>
            <a:r>
              <a:rPr lang="cs-CZ" dirty="0"/>
              <a:t>,</a:t>
            </a:r>
          </a:p>
          <a:p>
            <a:pPr marL="0" indent="0">
              <a:buNone/>
            </a:pPr>
            <a:r>
              <a:rPr lang="cs-CZ" dirty="0"/>
              <a:t>d) základních otázkách pracovních podmínek a jejich změnách,</a:t>
            </a:r>
          </a:p>
          <a:p>
            <a:pPr marL="0" indent="0">
              <a:buNone/>
            </a:pPr>
            <a:r>
              <a:rPr lang="cs-CZ" dirty="0"/>
              <a:t>e) záležitostech v rozsahu stanoveném pro splnění povinnosti projednání</a:t>
            </a:r>
            <a:r>
              <a:rPr lang="cs-CZ" dirty="0" smtClean="0"/>
              <a:t>,</a:t>
            </a:r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7962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informace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dirty="0"/>
              <a:t>) opatřeních, kterými zaměstnavatel zajišťuje rovné zacházení se </a:t>
            </a:r>
            <a:r>
              <a:rPr lang="cs-CZ" dirty="0" smtClean="0"/>
              <a:t>zaměstnanci a </a:t>
            </a:r>
            <a:r>
              <a:rPr lang="cs-CZ" dirty="0"/>
              <a:t>zaměstnankyněmi a zamezení diskriminace,</a:t>
            </a:r>
          </a:p>
          <a:p>
            <a:pPr marL="0" indent="0">
              <a:buNone/>
            </a:pPr>
            <a:r>
              <a:rPr lang="cs-CZ" dirty="0"/>
              <a:t>g) nabídce volných pracovních míst na dobu neurčitou, která by byla vhodná </a:t>
            </a:r>
            <a:r>
              <a:rPr lang="cs-CZ" dirty="0" smtClean="0"/>
              <a:t>pro další </a:t>
            </a:r>
            <a:r>
              <a:rPr lang="cs-CZ" dirty="0"/>
              <a:t>pracovní zařazení zaměstnanců pracujících u zaměstnavatele v </a:t>
            </a:r>
            <a:r>
              <a:rPr lang="cs-CZ" dirty="0" smtClean="0"/>
              <a:t>pracovním </a:t>
            </a:r>
            <a:r>
              <a:rPr lang="cs-CZ" dirty="0"/>
              <a:t>poměru uzavřeném na dobu určitou,</a:t>
            </a:r>
          </a:p>
          <a:p>
            <a:pPr marL="0" indent="0">
              <a:buNone/>
            </a:pPr>
            <a:r>
              <a:rPr lang="cs-CZ" dirty="0"/>
              <a:t>h) bezpečnosti a ochraně zdraví při práci,</a:t>
            </a:r>
          </a:p>
          <a:p>
            <a:pPr marL="0" indent="0">
              <a:buNone/>
            </a:pPr>
            <a:r>
              <a:rPr lang="cs-CZ" dirty="0" smtClean="0"/>
              <a:t>i) záležitosti </a:t>
            </a:r>
            <a:r>
              <a:rPr lang="cs-CZ" dirty="0"/>
              <a:t>v rozsahu stanoveném ujednáním o zřízení evropské rady </a:t>
            </a:r>
            <a:r>
              <a:rPr lang="cs-CZ" dirty="0" smtClean="0"/>
              <a:t>zaměstnanců </a:t>
            </a:r>
            <a:r>
              <a:rPr lang="cs-CZ" dirty="0"/>
              <a:t>nebo na základě jiného ujednaného postupu pro informace a </a:t>
            </a:r>
            <a:r>
              <a:rPr lang="cs-CZ" dirty="0" smtClean="0"/>
              <a:t>projednání </a:t>
            </a:r>
            <a:r>
              <a:rPr lang="cs-CZ" dirty="0"/>
              <a:t>na nadnárodní úrovni</a:t>
            </a:r>
            <a:r>
              <a:rPr lang="cs-CZ" dirty="0" smtClean="0"/>
              <a:t>.</a:t>
            </a:r>
          </a:p>
          <a:p>
            <a:pPr marL="0" indent="0">
              <a:buNone/>
            </a:pPr>
            <a:r>
              <a:rPr lang="cs-CZ" b="1" dirty="0"/>
              <a:t>Zákoník práce garantuje odborové organizaci právo na informace </a:t>
            </a:r>
            <a:r>
              <a:rPr lang="cs-CZ" b="1" dirty="0" smtClean="0"/>
              <a:t>o vývoji </a:t>
            </a:r>
            <a:r>
              <a:rPr lang="cs-CZ" b="1" dirty="0"/>
              <a:t>mezd nebo platů, průměrné mzdy nebo platu a jejích jednotlivých </a:t>
            </a:r>
            <a:r>
              <a:rPr lang="cs-CZ" b="1" dirty="0" smtClean="0"/>
              <a:t>složek </a:t>
            </a:r>
            <a:r>
              <a:rPr lang="cs-CZ" b="1" dirty="0"/>
              <a:t>včetně členění podle jednotlivých profesních skupin, není-li </a:t>
            </a:r>
            <a:r>
              <a:rPr lang="cs-CZ" b="1" dirty="0" smtClean="0"/>
              <a:t>dohodnuto jinak.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2360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projednání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Zaměstnavatel je povinen projednat s odborovou organizací:</a:t>
            </a:r>
          </a:p>
          <a:p>
            <a:pPr marL="0" indent="0">
              <a:buNone/>
            </a:pPr>
            <a:r>
              <a:rPr lang="cs-CZ" dirty="0"/>
              <a:t>a) ekonomickou situaci zaměstnavatele,</a:t>
            </a:r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množství práce a pracovní tempo,</a:t>
            </a:r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/>
              <a:t>změny organizace práce,</a:t>
            </a:r>
          </a:p>
          <a:p>
            <a:pPr marL="0" indent="0">
              <a:buNone/>
            </a:pPr>
            <a:r>
              <a:rPr lang="cs-CZ" dirty="0"/>
              <a:t>d) </a:t>
            </a:r>
            <a:r>
              <a:rPr lang="cs-CZ" b="1" dirty="0"/>
              <a:t>systém odměňování a hodnocení zaměstnanců,</a:t>
            </a:r>
          </a:p>
          <a:p>
            <a:pPr marL="0" indent="0">
              <a:buNone/>
            </a:pPr>
            <a:r>
              <a:rPr lang="cs-CZ" dirty="0"/>
              <a:t>e) systém školení a vzdělávání zaměstnanců,</a:t>
            </a:r>
          </a:p>
          <a:p>
            <a:pPr marL="0" indent="0">
              <a:buNone/>
            </a:pPr>
            <a:r>
              <a:rPr lang="cs-CZ" dirty="0"/>
              <a:t>f) opatření k vytváření podmínek pro zaměstnávání fyzických osob, </a:t>
            </a:r>
            <a:r>
              <a:rPr lang="cs-CZ" dirty="0" smtClean="0"/>
              <a:t>zejména mladistvých</a:t>
            </a:r>
            <a:r>
              <a:rPr lang="cs-CZ" dirty="0"/>
              <a:t>, osob pečujících o dítě mladší než 15 let a fyzických osob </a:t>
            </a:r>
            <a:r>
              <a:rPr lang="cs-CZ" dirty="0" smtClean="0"/>
              <a:t>se zdravotním </a:t>
            </a:r>
            <a:r>
              <a:rPr lang="cs-CZ" dirty="0"/>
              <a:t>postižením včetně podstatných záležitostí péče o zaměstnance</a:t>
            </a:r>
            <a:r>
              <a:rPr lang="cs-CZ" dirty="0" smtClean="0"/>
              <a:t>, </a:t>
            </a:r>
            <a:r>
              <a:rPr lang="cs-CZ" b="1" dirty="0" smtClean="0"/>
              <a:t>opatření </a:t>
            </a:r>
            <a:r>
              <a:rPr lang="cs-CZ" b="1" dirty="0"/>
              <a:t>ke zlepšení hygieny práce a pracovního prostředí,</a:t>
            </a:r>
            <a:r>
              <a:rPr lang="cs-CZ" dirty="0"/>
              <a:t> organizování </a:t>
            </a:r>
            <a:r>
              <a:rPr lang="cs-CZ" dirty="0" smtClean="0"/>
              <a:t>sociálních</a:t>
            </a:r>
            <a:r>
              <a:rPr lang="cs-CZ" dirty="0"/>
              <a:t>, kulturních a tělovýchovných potřeb zaměstnanců</a:t>
            </a:r>
            <a:r>
              <a:rPr lang="cs-CZ" dirty="0" smtClean="0"/>
              <a:t>,</a:t>
            </a:r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895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projednání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g</a:t>
            </a:r>
            <a:r>
              <a:rPr lang="cs-CZ" dirty="0"/>
              <a:t>) další opatření týkající se většího počtu zaměstnanců,</a:t>
            </a:r>
          </a:p>
          <a:p>
            <a:pPr marL="0" indent="0">
              <a:buNone/>
            </a:pPr>
            <a:r>
              <a:rPr lang="cs-CZ" dirty="0"/>
              <a:t>h) záležitosti, u nichž náleží právo na projednání individuálním zaměstnancům</a:t>
            </a:r>
            <a:r>
              <a:rPr lang="cs-CZ" dirty="0" smtClean="0"/>
              <a:t>. </a:t>
            </a:r>
          </a:p>
          <a:p>
            <a:pPr marL="0" indent="0">
              <a:buNone/>
            </a:pPr>
            <a:r>
              <a:rPr lang="cs-CZ" dirty="0" smtClean="0"/>
              <a:t>Zaměstnavatel </a:t>
            </a:r>
            <a:r>
              <a:rPr lang="cs-CZ" dirty="0"/>
              <a:t>musí s odborovou organizací rovněž projednat:</a:t>
            </a:r>
          </a:p>
          <a:p>
            <a:pPr marL="0" indent="0">
              <a:buNone/>
            </a:pPr>
            <a:r>
              <a:rPr lang="cs-CZ" dirty="0"/>
              <a:t>a) pravděpodobný hospodářský vývoj u zaměstnavatele,</a:t>
            </a:r>
          </a:p>
          <a:p>
            <a:pPr marL="0" indent="0">
              <a:buNone/>
            </a:pPr>
            <a:r>
              <a:rPr lang="cs-CZ" dirty="0"/>
              <a:t>b) zamýšlené strukturální změny zaměstnavatele, jeho racionalizační nebo </a:t>
            </a:r>
            <a:r>
              <a:rPr lang="cs-CZ" dirty="0" smtClean="0"/>
              <a:t>organizační </a:t>
            </a:r>
            <a:r>
              <a:rPr lang="cs-CZ" dirty="0"/>
              <a:t>opatření, opatření ovlivňující zaměstnanost, zejména opatření v </a:t>
            </a:r>
            <a:r>
              <a:rPr lang="cs-CZ" dirty="0" smtClean="0"/>
              <a:t>souvislosti </a:t>
            </a:r>
            <a:r>
              <a:rPr lang="cs-CZ" dirty="0"/>
              <a:t>s hromadným propouštěním zaměstnanců,</a:t>
            </a:r>
          </a:p>
          <a:p>
            <a:pPr marL="0" indent="0">
              <a:buNone/>
            </a:pPr>
            <a:r>
              <a:rPr lang="cs-CZ" dirty="0"/>
              <a:t>c) nejnovější stav a strukturu zaměstnanců, pravděpodobný vývoj </a:t>
            </a:r>
            <a:r>
              <a:rPr lang="cs-CZ" dirty="0" smtClean="0"/>
              <a:t>zaměstnanosti u </a:t>
            </a:r>
            <a:r>
              <a:rPr lang="cs-CZ" dirty="0"/>
              <a:t>zaměstnavatele, základní otázky pracovních podmínek a jejich změny,</a:t>
            </a:r>
          </a:p>
          <a:p>
            <a:pPr marL="0" indent="0">
              <a:buNone/>
            </a:pPr>
            <a:r>
              <a:rPr lang="cs-CZ" dirty="0"/>
              <a:t>d) změny v subjektu zaměstnavatele, tj. převod práv a povinností a přechod </a:t>
            </a:r>
            <a:r>
              <a:rPr lang="cs-CZ" dirty="0" smtClean="0"/>
              <a:t>práv a </a:t>
            </a:r>
            <a:r>
              <a:rPr lang="cs-CZ" dirty="0"/>
              <a:t>povinností z pracovněprávního vztahu</a:t>
            </a:r>
            <a:r>
              <a:rPr lang="cs-CZ" dirty="0" smtClean="0"/>
              <a:t>,</a:t>
            </a:r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1624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projednání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bezpečnost a ochranu zdraví při práci,</a:t>
            </a:r>
          </a:p>
          <a:p>
            <a:pPr marL="0" indent="0">
              <a:buNone/>
            </a:pPr>
            <a:r>
              <a:rPr lang="cs-CZ" dirty="0" smtClean="0"/>
              <a:t>f</a:t>
            </a:r>
            <a:r>
              <a:rPr lang="cs-CZ" dirty="0"/>
              <a:t>) záležitosti v rozsahu stanoveném ujednáním o zřízení evropské rady </a:t>
            </a:r>
            <a:r>
              <a:rPr lang="cs-CZ" dirty="0" smtClean="0"/>
              <a:t>zaměstnanců </a:t>
            </a:r>
            <a:r>
              <a:rPr lang="cs-CZ" dirty="0"/>
              <a:t>nebo na základě jiného ujednaného postupu pro informace a </a:t>
            </a:r>
            <a:r>
              <a:rPr lang="cs-CZ" dirty="0" smtClean="0"/>
              <a:t>projednání </a:t>
            </a:r>
            <a:r>
              <a:rPr lang="cs-CZ" dirty="0"/>
              <a:t>na nadnárodní úrovni nebo v rozsahu stanoveném v § 297 odst. 5, tj</a:t>
            </a:r>
            <a:r>
              <a:rPr lang="cs-CZ" dirty="0" smtClean="0"/>
              <a:t>. o </a:t>
            </a:r>
            <a:r>
              <a:rPr lang="cs-CZ" dirty="0"/>
              <a:t>organizačním uspořádání zaměstnavatele a jeho ekonomické a finanční </a:t>
            </a:r>
            <a:r>
              <a:rPr lang="cs-CZ" dirty="0" smtClean="0"/>
              <a:t>situaci</a:t>
            </a:r>
            <a:r>
              <a:rPr lang="cs-CZ" dirty="0"/>
              <a:t>; o pravděpodobném vývoji činnosti, výroby a prodeje, projednat </a:t>
            </a:r>
            <a:r>
              <a:rPr lang="cs-CZ" dirty="0" smtClean="0"/>
              <a:t>pravděpodobný </a:t>
            </a:r>
            <a:r>
              <a:rPr lang="cs-CZ" dirty="0"/>
              <a:t>vývoj zaměstnanosti, investice a podstatné změny </a:t>
            </a:r>
            <a:r>
              <a:rPr lang="cs-CZ" dirty="0" smtClean="0"/>
              <a:t>organizace práce </a:t>
            </a:r>
            <a:r>
              <a:rPr lang="cs-CZ" dirty="0"/>
              <a:t>a technologie, zrušení nebo zánik zaměstnavatele, převod </a:t>
            </a:r>
            <a:r>
              <a:rPr lang="cs-CZ" dirty="0" smtClean="0"/>
              <a:t>zaměstnavatele </a:t>
            </a:r>
            <a:r>
              <a:rPr lang="cs-CZ" dirty="0"/>
              <a:t>nebo části jeho činnosti, jeho důvody, podstatné důsledky a </a:t>
            </a:r>
            <a:r>
              <a:rPr lang="cs-CZ" dirty="0" smtClean="0"/>
              <a:t>opatření vůči </a:t>
            </a:r>
            <a:r>
              <a:rPr lang="cs-CZ" dirty="0"/>
              <a:t>zaměstnancům; hromadné propouštění, jeho důvody, počty, </a:t>
            </a:r>
            <a:r>
              <a:rPr lang="cs-CZ" dirty="0" smtClean="0"/>
              <a:t>strukturu a </a:t>
            </a:r>
            <a:r>
              <a:rPr lang="cs-CZ" dirty="0"/>
              <a:t>podmínky pro určení zaměstnanců, s nimiž má být rozvázán pracovní </a:t>
            </a:r>
            <a:r>
              <a:rPr lang="cs-CZ" dirty="0" smtClean="0"/>
              <a:t>poměr</a:t>
            </a:r>
            <a:r>
              <a:rPr lang="cs-CZ" dirty="0"/>
              <a:t>, a plnění, která mají zaměstnancům příslušet kromě plnění </a:t>
            </a:r>
            <a:r>
              <a:rPr lang="cs-CZ" dirty="0" smtClean="0"/>
              <a:t>vyplývajících z </a:t>
            </a:r>
            <a:r>
              <a:rPr lang="cs-CZ" dirty="0"/>
              <a:t>právních předpisů.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333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Právo na projednání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Zaměstnavatel je dále povinen projednat s odborovou organizací opatření, </a:t>
            </a:r>
            <a:r>
              <a:rPr lang="cs-CZ" dirty="0" smtClean="0"/>
              <a:t>která se </a:t>
            </a:r>
            <a:r>
              <a:rPr lang="cs-CZ" dirty="0"/>
              <a:t>týkají:</a:t>
            </a:r>
          </a:p>
          <a:p>
            <a:pPr marL="0" indent="0">
              <a:buNone/>
            </a:pPr>
            <a:r>
              <a:rPr lang="cs-CZ" dirty="0"/>
              <a:t>a) </a:t>
            </a:r>
            <a:r>
              <a:rPr lang="cs-CZ" b="1" dirty="0"/>
              <a:t>převedení</a:t>
            </a:r>
            <a:r>
              <a:rPr lang="cs-CZ" dirty="0"/>
              <a:t> zaměstnance na jinou práci mimo druh práce sjednaný v </a:t>
            </a:r>
            <a:r>
              <a:rPr lang="cs-CZ" dirty="0" smtClean="0"/>
              <a:t>pracovní smlouvě </a:t>
            </a:r>
            <a:r>
              <a:rPr lang="cs-CZ" dirty="0"/>
              <a:t>(u převedení, které má trvat déle než 21 dní</a:t>
            </a:r>
            <a:r>
              <a:rPr lang="cs-CZ" dirty="0" smtClean="0"/>
              <a:t>)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b) </a:t>
            </a:r>
            <a:r>
              <a:rPr lang="cs-CZ" b="1" dirty="0"/>
              <a:t>výpovědi</a:t>
            </a:r>
            <a:r>
              <a:rPr lang="cs-CZ" dirty="0"/>
              <a:t> nebo okamžitého zrušení pracovního poměru </a:t>
            </a:r>
            <a:r>
              <a:rPr lang="cs-CZ" dirty="0" smtClean="0"/>
              <a:t>zaměstnance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c) </a:t>
            </a:r>
            <a:r>
              <a:rPr lang="cs-CZ" b="1" dirty="0"/>
              <a:t>hromadného </a:t>
            </a:r>
            <a:r>
              <a:rPr lang="cs-CZ" b="1" dirty="0" smtClean="0"/>
              <a:t>propouštění</a:t>
            </a: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d</a:t>
            </a:r>
            <a:r>
              <a:rPr lang="cs-CZ" dirty="0"/>
              <a:t>) </a:t>
            </a:r>
            <a:r>
              <a:rPr lang="cs-CZ" b="1" dirty="0"/>
              <a:t>hromadné úpravy pracovní </a:t>
            </a:r>
            <a:r>
              <a:rPr lang="cs-CZ" b="1" dirty="0" smtClean="0"/>
              <a:t>doby</a:t>
            </a:r>
          </a:p>
          <a:p>
            <a:pPr marL="0" indent="0">
              <a:buNone/>
            </a:pPr>
            <a:r>
              <a:rPr lang="cs-CZ" dirty="0" smtClean="0"/>
              <a:t>e</a:t>
            </a:r>
            <a:r>
              <a:rPr lang="cs-CZ" dirty="0"/>
              <a:t>) </a:t>
            </a:r>
            <a:r>
              <a:rPr lang="cs-CZ" b="1" dirty="0"/>
              <a:t>stanovení pravidelného termínu </a:t>
            </a:r>
            <a:r>
              <a:rPr lang="cs-CZ" b="1" dirty="0" smtClean="0"/>
              <a:t>výplaty</a:t>
            </a:r>
            <a:endParaRPr lang="cs-CZ" dirty="0"/>
          </a:p>
          <a:p>
            <a:pPr marL="0" indent="0">
              <a:buNone/>
            </a:pPr>
            <a:r>
              <a:rPr lang="cs-CZ" dirty="0"/>
              <a:t>f) </a:t>
            </a:r>
            <a:r>
              <a:rPr lang="cs-CZ" b="1" dirty="0"/>
              <a:t>určení hromadného čerpání </a:t>
            </a:r>
            <a:r>
              <a:rPr lang="cs-CZ" b="1" dirty="0" smtClean="0"/>
              <a:t>dovolené</a:t>
            </a:r>
          </a:p>
          <a:p>
            <a:pPr marL="0" indent="0">
              <a:buNone/>
            </a:pPr>
            <a:r>
              <a:rPr lang="cs-CZ" dirty="0" smtClean="0"/>
              <a:t>g</a:t>
            </a:r>
            <a:r>
              <a:rPr lang="cs-CZ" dirty="0"/>
              <a:t>) </a:t>
            </a:r>
            <a:r>
              <a:rPr lang="cs-CZ" b="1" dirty="0"/>
              <a:t>projednání výše náhrady </a:t>
            </a:r>
            <a:r>
              <a:rPr lang="cs-CZ" b="1" dirty="0" smtClean="0"/>
              <a:t>škody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28.1.2018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11BD77-5CEB-4A67-B6FA-87C329E83F86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36810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AG_LANGUAGETEXTBOX" val="Eng US"/>
</p:tagLst>
</file>

<file path=ppt/theme/theme1.xml><?xml version="1.0" encoding="utf-8"?>
<a:theme xmlns:a="http://schemas.openxmlformats.org/drawingml/2006/main" name="Stora Enso">
  <a:themeElements>
    <a:clrScheme name="Stora Enso_Green">
      <a:dk1>
        <a:sysClr val="windowText" lastClr="000000"/>
      </a:dk1>
      <a:lt1>
        <a:sysClr val="window" lastClr="FFFFFF"/>
      </a:lt1>
      <a:dk2>
        <a:srgbClr val="97999B"/>
      </a:dk2>
      <a:lt2>
        <a:srgbClr val="CBCCCD"/>
      </a:lt2>
      <a:accent1>
        <a:srgbClr val="78BE20"/>
      </a:accent1>
      <a:accent2>
        <a:srgbClr val="BCDF90"/>
      </a:accent2>
      <a:accent3>
        <a:srgbClr val="009FDF"/>
      </a:accent3>
      <a:accent4>
        <a:srgbClr val="80CFEF"/>
      </a:accent4>
      <a:accent5>
        <a:srgbClr val="FFD100"/>
      </a:accent5>
      <a:accent6>
        <a:srgbClr val="FFE880"/>
      </a:accent6>
      <a:hlink>
        <a:srgbClr val="000000"/>
      </a:hlink>
      <a:folHlink>
        <a:srgbClr val="000000"/>
      </a:folHlink>
    </a:clrScheme>
    <a:fontScheme name="Stora Ens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ora Enso_wide" id="{4D054956-46ED-4318-AFA1-9AF9C1974C6C}" vid="{544D892F-BB43-4244-BE04-67DD02B2B90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10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11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12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13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14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15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16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17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18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2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3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4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5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6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7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8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ppt/theme/themeOverride9.xml><?xml version="1.0" encoding="utf-8"?>
<a:themeOverride xmlns:a="http://schemas.openxmlformats.org/drawingml/2006/main">
  <a:clrScheme name="Stora Enso_Green">
    <a:dk1>
      <a:sysClr val="windowText" lastClr="000000"/>
    </a:dk1>
    <a:lt1>
      <a:sysClr val="window" lastClr="FFFFFF"/>
    </a:lt1>
    <a:dk2>
      <a:srgbClr val="97999B"/>
    </a:dk2>
    <a:lt2>
      <a:srgbClr val="CBCCCD"/>
    </a:lt2>
    <a:accent1>
      <a:srgbClr val="78BE20"/>
    </a:accent1>
    <a:accent2>
      <a:srgbClr val="BCDF90"/>
    </a:accent2>
    <a:accent3>
      <a:srgbClr val="009FDF"/>
    </a:accent3>
    <a:accent4>
      <a:srgbClr val="80CFEF"/>
    </a:accent4>
    <a:accent5>
      <a:srgbClr val="FFD100"/>
    </a:accent5>
    <a:accent6>
      <a:srgbClr val="FFE880"/>
    </a:accent6>
    <a:hlink>
      <a:srgbClr val="000000"/>
    </a:hlink>
    <a:folHlink>
      <a:srgbClr val="000000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4C69BDA08770A4F8682C6F9424E0F62" ma:contentTypeVersion="0" ma:contentTypeDescription="Luo uusi asiakirja." ma:contentTypeScope="" ma:versionID="81e7ee1e69f45a932f6beebd792f59e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4abf2a10b083844fea3f2ad2ecd5cc1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B10DEF3-AD9F-4984-9315-CCDB0FCCAB5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A607802-8DF4-48A8-A353-6EBD208E73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D726BDBF-BB0D-4DB7-B4FC-1CE238A37930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terms/"/>
    <ds:schemaRef ds:uri="http://www.w3.org/XML/1998/namespace"/>
    <ds:schemaRef ds:uri="http://purl.org/dc/dcmitype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1111</TotalTime>
  <Words>1245</Words>
  <Application>Microsoft Office PowerPoint</Application>
  <PresentationFormat>On-screen Show (4:3)</PresentationFormat>
  <Paragraphs>182</Paragraphs>
  <Slides>20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3" baseType="lpstr">
      <vt:lpstr>Arial</vt:lpstr>
      <vt:lpstr>Calibri</vt:lpstr>
      <vt:lpstr>Stora Enso</vt:lpstr>
      <vt:lpstr>Odbory při SE  v Ostravě </vt:lpstr>
      <vt:lpstr>Proč mít odbory i v Ostravě?</vt:lpstr>
      <vt:lpstr>Základní práva odborové organizace</vt:lpstr>
      <vt:lpstr>Právo na informace</vt:lpstr>
      <vt:lpstr>Právo na informace</vt:lpstr>
      <vt:lpstr>Právo na projednání</vt:lpstr>
      <vt:lpstr>Právo na projednání</vt:lpstr>
      <vt:lpstr>Právo na projednání</vt:lpstr>
      <vt:lpstr>Právo na projednání</vt:lpstr>
      <vt:lpstr>Právo na projednání</vt:lpstr>
      <vt:lpstr>Odbory v Ostravě, struktura</vt:lpstr>
      <vt:lpstr>Odbory v Ostravě, výhody pro členy OS DLV</vt:lpstr>
      <vt:lpstr>Odbory v Ostravě, výhody pro členy OS DLV</vt:lpstr>
      <vt:lpstr>Odbory v Ostravě, výhody pro členy OS DLV</vt:lpstr>
      <vt:lpstr>Odbory v Ostravě, výhody pro členy OS DLV</vt:lpstr>
      <vt:lpstr>Odbory v Ostravě, výhody pro členy OS DLV</vt:lpstr>
      <vt:lpstr>Odbory v Ostravě, členské příspěvky</vt:lpstr>
      <vt:lpstr>Odbory v Ostravě, co už máme za sebou</vt:lpstr>
      <vt:lpstr>Odbory v Ostravě, jak se stát členem?</vt:lpstr>
      <vt:lpstr>Odbory v Ostravě, Q&amp;A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Odbory při SE  v Ostravě</dc:title>
  <dc:creator>prokolu</dc:creator>
  <cp:lastModifiedBy>Prokop, Lukas</cp:lastModifiedBy>
  <cp:revision>28</cp:revision>
  <dcterms:created xsi:type="dcterms:W3CDTF">2015-09-08T07:11:05Z</dcterms:created>
  <dcterms:modified xsi:type="dcterms:W3CDTF">2018-02-01T13:03:20Z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0x01010054C69BDA08770A4F8682C6F9424E0F62</vt:lpwstr>
  </property>
</Properties>
</file>